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95" r:id="rId2"/>
    <p:sldId id="273" r:id="rId3"/>
    <p:sldId id="257" r:id="rId4"/>
    <p:sldId id="258" r:id="rId5"/>
    <p:sldId id="298" r:id="rId6"/>
    <p:sldId id="267" r:id="rId7"/>
    <p:sldId id="299" r:id="rId8"/>
    <p:sldId id="300" r:id="rId9"/>
    <p:sldId id="301" r:id="rId10"/>
    <p:sldId id="303" r:id="rId11"/>
    <p:sldId id="304" r:id="rId12"/>
    <p:sldId id="305" r:id="rId13"/>
    <p:sldId id="306" r:id="rId14"/>
    <p:sldId id="269" r:id="rId15"/>
    <p:sldId id="274" r:id="rId16"/>
    <p:sldId id="308" r:id="rId17"/>
    <p:sldId id="307"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5" r:id="rId34"/>
    <p:sldId id="324" r:id="rId35"/>
    <p:sldId id="294" r:id="rId36"/>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8DED"/>
    <a:srgbClr val="18478F"/>
    <a:srgbClr val="D4D2D3"/>
    <a:srgbClr val="1FABF1"/>
    <a:srgbClr val="20CDF0"/>
    <a:srgbClr val="277FE9"/>
    <a:srgbClr val="3378DD"/>
    <a:srgbClr val="2165C9"/>
    <a:srgbClr val="DFDDDE"/>
    <a:srgbClr val="CFCD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50"/>
    <p:restoredTop sz="89875" autoAdjust="0"/>
  </p:normalViewPr>
  <p:slideViewPr>
    <p:cSldViewPr snapToGrid="0">
      <p:cViewPr varScale="1">
        <p:scale>
          <a:sx n="136" d="100"/>
          <a:sy n="136" d="100"/>
        </p:scale>
        <p:origin x="224" y="528"/>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8A2B54-6606-476A-9C22-384023786D94}"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21462-D095-4E59-A8AC-4FBA96965AB6}" type="slidenum">
              <a:rPr lang="zh-CN" altLang="en-US" smtClean="0"/>
              <a:t>‹#›</a:t>
            </a:fld>
            <a:endParaRPr lang="zh-CN" altLang="en-US"/>
          </a:p>
        </p:txBody>
      </p:sp>
    </p:spTree>
    <p:extLst>
      <p:ext uri="{BB962C8B-B14F-4D97-AF65-F5344CB8AC3E}">
        <p14:creationId xmlns:p14="http://schemas.microsoft.com/office/powerpoint/2010/main" val="36153524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a:t>
            </a:fld>
            <a:endParaRPr lang="zh-CN" altLang="en-US"/>
          </a:p>
        </p:txBody>
      </p:sp>
    </p:spTree>
    <p:extLst>
      <p:ext uri="{BB962C8B-B14F-4D97-AF65-F5344CB8AC3E}">
        <p14:creationId xmlns:p14="http://schemas.microsoft.com/office/powerpoint/2010/main" val="2515698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10</a:t>
            </a:fld>
            <a:endParaRPr lang="zh-CN" altLang="en-US"/>
          </a:p>
        </p:txBody>
      </p:sp>
    </p:spTree>
    <p:extLst>
      <p:ext uri="{BB962C8B-B14F-4D97-AF65-F5344CB8AC3E}">
        <p14:creationId xmlns:p14="http://schemas.microsoft.com/office/powerpoint/2010/main" val="265710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11</a:t>
            </a:fld>
            <a:endParaRPr lang="zh-CN" altLang="en-US"/>
          </a:p>
        </p:txBody>
      </p:sp>
    </p:spTree>
    <p:extLst>
      <p:ext uri="{BB962C8B-B14F-4D97-AF65-F5344CB8AC3E}">
        <p14:creationId xmlns:p14="http://schemas.microsoft.com/office/powerpoint/2010/main" val="10104402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12</a:t>
            </a:fld>
            <a:endParaRPr lang="zh-CN" altLang="en-US"/>
          </a:p>
        </p:txBody>
      </p:sp>
    </p:spTree>
    <p:extLst>
      <p:ext uri="{BB962C8B-B14F-4D97-AF65-F5344CB8AC3E}">
        <p14:creationId xmlns:p14="http://schemas.microsoft.com/office/powerpoint/2010/main" val="1466564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13</a:t>
            </a:fld>
            <a:endParaRPr lang="zh-CN" altLang="en-US"/>
          </a:p>
        </p:txBody>
      </p:sp>
    </p:spTree>
    <p:extLst>
      <p:ext uri="{BB962C8B-B14F-4D97-AF65-F5344CB8AC3E}">
        <p14:creationId xmlns:p14="http://schemas.microsoft.com/office/powerpoint/2010/main" val="1828478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14</a:t>
            </a:fld>
            <a:endParaRPr lang="zh-CN" altLang="en-US"/>
          </a:p>
        </p:txBody>
      </p:sp>
    </p:spTree>
    <p:extLst>
      <p:ext uri="{BB962C8B-B14F-4D97-AF65-F5344CB8AC3E}">
        <p14:creationId xmlns:p14="http://schemas.microsoft.com/office/powerpoint/2010/main" val="5882324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15</a:t>
            </a:fld>
            <a:endParaRPr lang="zh-CN" altLang="en-US"/>
          </a:p>
        </p:txBody>
      </p:sp>
    </p:spTree>
    <p:extLst>
      <p:ext uri="{BB962C8B-B14F-4D97-AF65-F5344CB8AC3E}">
        <p14:creationId xmlns:p14="http://schemas.microsoft.com/office/powerpoint/2010/main" val="41607487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16</a:t>
            </a:fld>
            <a:endParaRPr lang="zh-CN" altLang="en-US"/>
          </a:p>
        </p:txBody>
      </p:sp>
    </p:spTree>
    <p:extLst>
      <p:ext uri="{BB962C8B-B14F-4D97-AF65-F5344CB8AC3E}">
        <p14:creationId xmlns:p14="http://schemas.microsoft.com/office/powerpoint/2010/main" val="2112779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17</a:t>
            </a:fld>
            <a:endParaRPr lang="zh-CN" altLang="en-US"/>
          </a:p>
        </p:txBody>
      </p:sp>
    </p:spTree>
    <p:extLst>
      <p:ext uri="{BB962C8B-B14F-4D97-AF65-F5344CB8AC3E}">
        <p14:creationId xmlns:p14="http://schemas.microsoft.com/office/powerpoint/2010/main" val="32701852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18</a:t>
            </a:fld>
            <a:endParaRPr lang="zh-CN" altLang="en-US"/>
          </a:p>
        </p:txBody>
      </p:sp>
    </p:spTree>
    <p:extLst>
      <p:ext uri="{BB962C8B-B14F-4D97-AF65-F5344CB8AC3E}">
        <p14:creationId xmlns:p14="http://schemas.microsoft.com/office/powerpoint/2010/main" val="1482413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19</a:t>
            </a:fld>
            <a:endParaRPr lang="zh-CN" altLang="en-US"/>
          </a:p>
        </p:txBody>
      </p:sp>
    </p:spTree>
    <p:extLst>
      <p:ext uri="{BB962C8B-B14F-4D97-AF65-F5344CB8AC3E}">
        <p14:creationId xmlns:p14="http://schemas.microsoft.com/office/powerpoint/2010/main" val="174288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a:t>
            </a:fld>
            <a:endParaRPr lang="zh-CN" altLang="en-US"/>
          </a:p>
        </p:txBody>
      </p:sp>
    </p:spTree>
    <p:extLst>
      <p:ext uri="{BB962C8B-B14F-4D97-AF65-F5344CB8AC3E}">
        <p14:creationId xmlns:p14="http://schemas.microsoft.com/office/powerpoint/2010/main" val="38518088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20</a:t>
            </a:fld>
            <a:endParaRPr lang="zh-CN" altLang="en-US"/>
          </a:p>
        </p:txBody>
      </p:sp>
    </p:spTree>
    <p:extLst>
      <p:ext uri="{BB962C8B-B14F-4D97-AF65-F5344CB8AC3E}">
        <p14:creationId xmlns:p14="http://schemas.microsoft.com/office/powerpoint/2010/main" val="30286532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21</a:t>
            </a:fld>
            <a:endParaRPr lang="zh-CN" altLang="en-US"/>
          </a:p>
        </p:txBody>
      </p:sp>
    </p:spTree>
    <p:extLst>
      <p:ext uri="{BB962C8B-B14F-4D97-AF65-F5344CB8AC3E}">
        <p14:creationId xmlns:p14="http://schemas.microsoft.com/office/powerpoint/2010/main" val="334281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22</a:t>
            </a:fld>
            <a:endParaRPr lang="zh-CN" altLang="en-US"/>
          </a:p>
        </p:txBody>
      </p:sp>
    </p:spTree>
    <p:extLst>
      <p:ext uri="{BB962C8B-B14F-4D97-AF65-F5344CB8AC3E}">
        <p14:creationId xmlns:p14="http://schemas.microsoft.com/office/powerpoint/2010/main" val="506815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23</a:t>
            </a:fld>
            <a:endParaRPr lang="zh-CN" altLang="en-US"/>
          </a:p>
        </p:txBody>
      </p:sp>
    </p:spTree>
    <p:extLst>
      <p:ext uri="{BB962C8B-B14F-4D97-AF65-F5344CB8AC3E}">
        <p14:creationId xmlns:p14="http://schemas.microsoft.com/office/powerpoint/2010/main" val="450653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24</a:t>
            </a:fld>
            <a:endParaRPr lang="zh-CN" altLang="en-US"/>
          </a:p>
        </p:txBody>
      </p:sp>
    </p:spTree>
    <p:extLst>
      <p:ext uri="{BB962C8B-B14F-4D97-AF65-F5344CB8AC3E}">
        <p14:creationId xmlns:p14="http://schemas.microsoft.com/office/powerpoint/2010/main" val="3992283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25</a:t>
            </a:fld>
            <a:endParaRPr lang="zh-CN" altLang="en-US"/>
          </a:p>
        </p:txBody>
      </p:sp>
    </p:spTree>
    <p:extLst>
      <p:ext uri="{BB962C8B-B14F-4D97-AF65-F5344CB8AC3E}">
        <p14:creationId xmlns:p14="http://schemas.microsoft.com/office/powerpoint/2010/main" val="1065171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26</a:t>
            </a:fld>
            <a:endParaRPr lang="zh-CN" altLang="en-US"/>
          </a:p>
        </p:txBody>
      </p:sp>
    </p:spTree>
    <p:extLst>
      <p:ext uri="{BB962C8B-B14F-4D97-AF65-F5344CB8AC3E}">
        <p14:creationId xmlns:p14="http://schemas.microsoft.com/office/powerpoint/2010/main" val="8379585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27</a:t>
            </a:fld>
            <a:endParaRPr lang="zh-CN" altLang="en-US"/>
          </a:p>
        </p:txBody>
      </p:sp>
    </p:spTree>
    <p:extLst>
      <p:ext uri="{BB962C8B-B14F-4D97-AF65-F5344CB8AC3E}">
        <p14:creationId xmlns:p14="http://schemas.microsoft.com/office/powerpoint/2010/main" val="955101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28</a:t>
            </a:fld>
            <a:endParaRPr lang="zh-CN" altLang="en-US"/>
          </a:p>
        </p:txBody>
      </p:sp>
    </p:spTree>
    <p:extLst>
      <p:ext uri="{BB962C8B-B14F-4D97-AF65-F5344CB8AC3E}">
        <p14:creationId xmlns:p14="http://schemas.microsoft.com/office/powerpoint/2010/main" val="2256726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29</a:t>
            </a:fld>
            <a:endParaRPr lang="zh-CN" altLang="en-US"/>
          </a:p>
        </p:txBody>
      </p:sp>
    </p:spTree>
    <p:extLst>
      <p:ext uri="{BB962C8B-B14F-4D97-AF65-F5344CB8AC3E}">
        <p14:creationId xmlns:p14="http://schemas.microsoft.com/office/powerpoint/2010/main" val="842027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3</a:t>
            </a:fld>
            <a:endParaRPr lang="zh-CN" altLang="en-US"/>
          </a:p>
        </p:txBody>
      </p:sp>
    </p:spTree>
    <p:extLst>
      <p:ext uri="{BB962C8B-B14F-4D97-AF65-F5344CB8AC3E}">
        <p14:creationId xmlns:p14="http://schemas.microsoft.com/office/powerpoint/2010/main" val="12983595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30</a:t>
            </a:fld>
            <a:endParaRPr lang="zh-CN" altLang="en-US"/>
          </a:p>
        </p:txBody>
      </p:sp>
    </p:spTree>
    <p:extLst>
      <p:ext uri="{BB962C8B-B14F-4D97-AF65-F5344CB8AC3E}">
        <p14:creationId xmlns:p14="http://schemas.microsoft.com/office/powerpoint/2010/main" val="2834143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31</a:t>
            </a:fld>
            <a:endParaRPr lang="zh-CN" altLang="en-US"/>
          </a:p>
        </p:txBody>
      </p:sp>
    </p:spTree>
    <p:extLst>
      <p:ext uri="{BB962C8B-B14F-4D97-AF65-F5344CB8AC3E}">
        <p14:creationId xmlns:p14="http://schemas.microsoft.com/office/powerpoint/2010/main" val="2172738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32</a:t>
            </a:fld>
            <a:endParaRPr lang="zh-CN" altLang="en-US"/>
          </a:p>
        </p:txBody>
      </p:sp>
    </p:spTree>
    <p:extLst>
      <p:ext uri="{BB962C8B-B14F-4D97-AF65-F5344CB8AC3E}">
        <p14:creationId xmlns:p14="http://schemas.microsoft.com/office/powerpoint/2010/main" val="3365972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33</a:t>
            </a:fld>
            <a:endParaRPr lang="zh-CN" altLang="en-US"/>
          </a:p>
        </p:txBody>
      </p:sp>
    </p:spTree>
    <p:extLst>
      <p:ext uri="{BB962C8B-B14F-4D97-AF65-F5344CB8AC3E}">
        <p14:creationId xmlns:p14="http://schemas.microsoft.com/office/powerpoint/2010/main" val="4091048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34</a:t>
            </a:fld>
            <a:endParaRPr lang="zh-CN" altLang="en-US"/>
          </a:p>
        </p:txBody>
      </p:sp>
    </p:spTree>
    <p:extLst>
      <p:ext uri="{BB962C8B-B14F-4D97-AF65-F5344CB8AC3E}">
        <p14:creationId xmlns:p14="http://schemas.microsoft.com/office/powerpoint/2010/main" val="30845558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C721462-D095-4E59-A8AC-4FBA96965AB6}" type="slidenum">
              <a:rPr lang="zh-CN" altLang="en-US" smtClean="0"/>
              <a:t>35</a:t>
            </a:fld>
            <a:endParaRPr lang="zh-CN" altLang="en-US"/>
          </a:p>
        </p:txBody>
      </p:sp>
    </p:spTree>
    <p:extLst>
      <p:ext uri="{BB962C8B-B14F-4D97-AF65-F5344CB8AC3E}">
        <p14:creationId xmlns:p14="http://schemas.microsoft.com/office/powerpoint/2010/main" val="17644089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4</a:t>
            </a:fld>
            <a:endParaRPr lang="zh-CN" altLang="en-US"/>
          </a:p>
        </p:txBody>
      </p:sp>
    </p:spTree>
    <p:extLst>
      <p:ext uri="{BB962C8B-B14F-4D97-AF65-F5344CB8AC3E}">
        <p14:creationId xmlns:p14="http://schemas.microsoft.com/office/powerpoint/2010/main" val="2723508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5</a:t>
            </a:fld>
            <a:endParaRPr lang="zh-CN" altLang="en-US"/>
          </a:p>
        </p:txBody>
      </p:sp>
    </p:spTree>
    <p:extLst>
      <p:ext uri="{BB962C8B-B14F-4D97-AF65-F5344CB8AC3E}">
        <p14:creationId xmlns:p14="http://schemas.microsoft.com/office/powerpoint/2010/main" val="3426553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6</a:t>
            </a:fld>
            <a:endParaRPr lang="zh-CN" altLang="en-US"/>
          </a:p>
        </p:txBody>
      </p:sp>
    </p:spTree>
    <p:extLst>
      <p:ext uri="{BB962C8B-B14F-4D97-AF65-F5344CB8AC3E}">
        <p14:creationId xmlns:p14="http://schemas.microsoft.com/office/powerpoint/2010/main" val="795995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7</a:t>
            </a:fld>
            <a:endParaRPr lang="zh-CN" altLang="en-US"/>
          </a:p>
        </p:txBody>
      </p:sp>
    </p:spTree>
    <p:extLst>
      <p:ext uri="{BB962C8B-B14F-4D97-AF65-F5344CB8AC3E}">
        <p14:creationId xmlns:p14="http://schemas.microsoft.com/office/powerpoint/2010/main" val="409329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8</a:t>
            </a:fld>
            <a:endParaRPr lang="zh-CN" altLang="en-US"/>
          </a:p>
        </p:txBody>
      </p:sp>
    </p:spTree>
    <p:extLst>
      <p:ext uri="{BB962C8B-B14F-4D97-AF65-F5344CB8AC3E}">
        <p14:creationId xmlns:p14="http://schemas.microsoft.com/office/powerpoint/2010/main" val="193927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C721462-D095-4E59-A8AC-4FBA96965AB6}" type="slidenum">
              <a:rPr lang="zh-CN" altLang="en-US" smtClean="0"/>
              <a:t>9</a:t>
            </a:fld>
            <a:endParaRPr lang="zh-CN" altLang="en-US"/>
          </a:p>
        </p:txBody>
      </p:sp>
    </p:spTree>
    <p:extLst>
      <p:ext uri="{BB962C8B-B14F-4D97-AF65-F5344CB8AC3E}">
        <p14:creationId xmlns:p14="http://schemas.microsoft.com/office/powerpoint/2010/main" val="925280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椭圆 9"/>
          <p:cNvSpPr/>
          <p:nvPr userDrawn="1"/>
        </p:nvSpPr>
        <p:spPr>
          <a:xfrm>
            <a:off x="1333286" y="423838"/>
            <a:ext cx="228814" cy="228814"/>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37050" y="1077095"/>
            <a:ext cx="120915" cy="120915"/>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855819" y="905277"/>
            <a:ext cx="120915" cy="120915"/>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276684" y="839216"/>
            <a:ext cx="156287" cy="156287"/>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3055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2726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127441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1954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81247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6099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7" name="TextBox 62"/>
          <p:cNvSpPr txBox="1"/>
          <p:nvPr userDrawn="1"/>
        </p:nvSpPr>
        <p:spPr>
          <a:xfrm>
            <a:off x="1758762" y="830645"/>
            <a:ext cx="3674151" cy="261610"/>
          </a:xfrm>
          <a:prstGeom prst="rect">
            <a:avLst/>
          </a:prstGeom>
          <a:noFill/>
          <a:effectLst/>
        </p:spPr>
        <p:txBody>
          <a:bodyPr wrap="square" rtlCol="0">
            <a:spAutoFit/>
          </a:bodyPr>
          <a:lstStyle/>
          <a:p>
            <a:r>
              <a:rPr lang="en-US" altLang="zh-CN" sz="110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We provide the best way to  your business</a:t>
            </a:r>
            <a:r>
              <a:rPr lang="en-US" altLang="zh-CN" sz="11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矩形 7"/>
          <p:cNvSpPr/>
          <p:nvPr userDrawn="1"/>
        </p:nvSpPr>
        <p:spPr>
          <a:xfrm>
            <a:off x="1727418" y="436538"/>
            <a:ext cx="2418688"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添加您的标题</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椭圆 8"/>
          <p:cNvSpPr/>
          <p:nvPr userDrawn="1"/>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p:sp>
        <p:nvSpPr>
          <p:cNvPr id="10" name="椭圆 9"/>
          <p:cNvSpPr/>
          <p:nvPr userDrawn="1"/>
        </p:nvSpPr>
        <p:spPr>
          <a:xfrm>
            <a:off x="1333286" y="423838"/>
            <a:ext cx="228814" cy="228814"/>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37050" y="1077095"/>
            <a:ext cx="120915" cy="120915"/>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855819" y="905277"/>
            <a:ext cx="120915" cy="120915"/>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276684" y="839216"/>
            <a:ext cx="156287" cy="156287"/>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04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41" presetClass="entr" presetSubtype="0" fill="hold" grpId="0" nodeType="withEffect">
                                  <p:stCondLst>
                                    <p:cond delay="50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8"/>
                                        </p:tgtEl>
                                      </p:cBhvr>
                                    </p:animEffect>
                                  </p:childTnLst>
                                </p:cTn>
                              </p:par>
                              <p:par>
                                <p:cTn id="32" presetID="18" presetClass="entr" presetSubtype="6" fill="hold" grpId="0" nodeType="withEffect">
                                  <p:stCondLst>
                                    <p:cond delay="1000"/>
                                  </p:stCondLst>
                                  <p:iterate type="lt">
                                    <p:tmPct val="0"/>
                                  </p:iterate>
                                  <p:childTnLst>
                                    <p:set>
                                      <p:cBhvr>
                                        <p:cTn id="33" dur="1" fill="hold">
                                          <p:stCondLst>
                                            <p:cond delay="0"/>
                                          </p:stCondLst>
                                        </p:cTn>
                                        <p:tgtEl>
                                          <p:spTgt spid="7"/>
                                        </p:tgtEl>
                                        <p:attrNameLst>
                                          <p:attrName>style.visibility</p:attrName>
                                        </p:attrNameLst>
                                      </p:cBhvr>
                                      <p:to>
                                        <p:strVal val="visible"/>
                                      </p:to>
                                    </p:set>
                                    <p:animEffect transition="in" filter="strips(downRight)">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7" name="TextBox 62"/>
          <p:cNvSpPr txBox="1"/>
          <p:nvPr userDrawn="1"/>
        </p:nvSpPr>
        <p:spPr>
          <a:xfrm>
            <a:off x="1758762" y="830645"/>
            <a:ext cx="3674151" cy="261610"/>
          </a:xfrm>
          <a:prstGeom prst="rect">
            <a:avLst/>
          </a:prstGeom>
          <a:noFill/>
          <a:effectLst/>
        </p:spPr>
        <p:txBody>
          <a:bodyPr wrap="square" rtlCol="0">
            <a:spAutoFit/>
          </a:bodyPr>
          <a:lstStyle/>
          <a:p>
            <a:r>
              <a:rPr lang="en-US" altLang="zh-CN" sz="110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We provide the best way to  your business</a:t>
            </a:r>
            <a:r>
              <a:rPr lang="en-US" altLang="zh-CN" sz="11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矩形 7"/>
          <p:cNvSpPr/>
          <p:nvPr userDrawn="1"/>
        </p:nvSpPr>
        <p:spPr>
          <a:xfrm>
            <a:off x="1727418" y="436538"/>
            <a:ext cx="2418688"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添加您的标题</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椭圆 8"/>
          <p:cNvSpPr/>
          <p:nvPr userDrawn="1"/>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p:sp>
        <p:nvSpPr>
          <p:cNvPr id="10" name="椭圆 9"/>
          <p:cNvSpPr/>
          <p:nvPr userDrawn="1"/>
        </p:nvSpPr>
        <p:spPr>
          <a:xfrm>
            <a:off x="1333286" y="423838"/>
            <a:ext cx="228814" cy="228814"/>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37050" y="1077095"/>
            <a:ext cx="120915" cy="120915"/>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855819" y="905277"/>
            <a:ext cx="120915" cy="120915"/>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276684" y="839216"/>
            <a:ext cx="156287" cy="156287"/>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7875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41" presetClass="entr" presetSubtype="0" fill="hold" grpId="0" nodeType="withEffect">
                                  <p:stCondLst>
                                    <p:cond delay="50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8"/>
                                        </p:tgtEl>
                                      </p:cBhvr>
                                    </p:animEffect>
                                  </p:childTnLst>
                                </p:cTn>
                              </p:par>
                              <p:par>
                                <p:cTn id="32" presetID="18" presetClass="entr" presetSubtype="6" fill="hold" grpId="0" nodeType="withEffect">
                                  <p:stCondLst>
                                    <p:cond delay="1000"/>
                                  </p:stCondLst>
                                  <p:iterate type="lt">
                                    <p:tmPct val="0"/>
                                  </p:iterate>
                                  <p:childTnLst>
                                    <p:set>
                                      <p:cBhvr>
                                        <p:cTn id="33" dur="1" fill="hold">
                                          <p:stCondLst>
                                            <p:cond delay="0"/>
                                          </p:stCondLst>
                                        </p:cTn>
                                        <p:tgtEl>
                                          <p:spTgt spid="7"/>
                                        </p:tgtEl>
                                        <p:attrNameLst>
                                          <p:attrName>style.visibility</p:attrName>
                                        </p:attrNameLst>
                                      </p:cBhvr>
                                      <p:to>
                                        <p:strVal val="visible"/>
                                      </p:to>
                                    </p:set>
                                    <p:animEffect transition="in" filter="strips(downRight)">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7" name="TextBox 62"/>
          <p:cNvSpPr txBox="1"/>
          <p:nvPr userDrawn="1"/>
        </p:nvSpPr>
        <p:spPr>
          <a:xfrm>
            <a:off x="1758762" y="830645"/>
            <a:ext cx="3674151" cy="261610"/>
          </a:xfrm>
          <a:prstGeom prst="rect">
            <a:avLst/>
          </a:prstGeom>
          <a:noFill/>
          <a:effectLst/>
        </p:spPr>
        <p:txBody>
          <a:bodyPr wrap="square" rtlCol="0">
            <a:spAutoFit/>
          </a:bodyPr>
          <a:lstStyle/>
          <a:p>
            <a:r>
              <a:rPr lang="en-US" altLang="zh-CN" sz="110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We provide the best way to  your business</a:t>
            </a:r>
            <a:r>
              <a:rPr lang="en-US" altLang="zh-CN" sz="1100" dirty="0">
                <a:solidFill>
                  <a:prstClr val="black">
                    <a:lumMod val="50000"/>
                    <a:lumOff val="50000"/>
                  </a:prst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矩形 7"/>
          <p:cNvSpPr/>
          <p:nvPr userDrawn="1"/>
        </p:nvSpPr>
        <p:spPr>
          <a:xfrm>
            <a:off x="1727418" y="436538"/>
            <a:ext cx="2418688"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添加您的标题</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椭圆 8"/>
          <p:cNvSpPr/>
          <p:nvPr userDrawn="1"/>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sp>
        <p:nvSpPr>
          <p:cNvPr id="10" name="椭圆 9"/>
          <p:cNvSpPr/>
          <p:nvPr userDrawn="1"/>
        </p:nvSpPr>
        <p:spPr>
          <a:xfrm>
            <a:off x="1333286" y="423838"/>
            <a:ext cx="228814" cy="228814"/>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userDrawn="1"/>
        </p:nvSpPr>
        <p:spPr>
          <a:xfrm>
            <a:off x="537050" y="1077095"/>
            <a:ext cx="120915" cy="120915"/>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855819" y="905277"/>
            <a:ext cx="120915" cy="120915"/>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1276684" y="839216"/>
            <a:ext cx="156287" cy="156287"/>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492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0-#ppt_h/2"/>
                                          </p:val>
                                        </p:tav>
                                        <p:tav tm="100000">
                                          <p:val>
                                            <p:strVal val="#ppt_y"/>
                                          </p:val>
                                        </p:tav>
                                      </p:tavLst>
                                    </p:anim>
                                  </p:childTnLst>
                                </p:cTn>
                              </p:par>
                              <p:par>
                                <p:cTn id="13" presetID="2" presetClass="entr" presetSubtype="9"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9"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9"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0-#ppt_h/2"/>
                                          </p:val>
                                        </p:tav>
                                        <p:tav tm="100000">
                                          <p:val>
                                            <p:strVal val="#ppt_y"/>
                                          </p:val>
                                        </p:tav>
                                      </p:tavLst>
                                    </p:anim>
                                  </p:childTnLst>
                                </p:cTn>
                              </p:par>
                              <p:par>
                                <p:cTn id="25" presetID="41" presetClass="entr" presetSubtype="0" fill="hold" grpId="0" nodeType="withEffect">
                                  <p:stCondLst>
                                    <p:cond delay="500"/>
                                  </p:stCondLst>
                                  <p:iterate type="lt">
                                    <p:tmPct val="10000"/>
                                  </p:iterate>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8" dur="500" fill="hold"/>
                                        <p:tgtEl>
                                          <p:spTgt spid="8"/>
                                        </p:tgtEl>
                                        <p:attrNameLst>
                                          <p:attrName>ppt_y</p:attrName>
                                        </p:attrNameLst>
                                      </p:cBhvr>
                                      <p:tavLst>
                                        <p:tav tm="0">
                                          <p:val>
                                            <p:strVal val="#ppt_y"/>
                                          </p:val>
                                        </p:tav>
                                        <p:tav tm="100000">
                                          <p:val>
                                            <p:strVal val="#ppt_y"/>
                                          </p:val>
                                        </p:tav>
                                      </p:tavLst>
                                    </p:anim>
                                    <p:anim calcmode="lin" valueType="num">
                                      <p:cBhvr>
                                        <p:cTn id="2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31" dur="500" tmFilter="0,0; .5, 1; 1, 1"/>
                                        <p:tgtEl>
                                          <p:spTgt spid="8"/>
                                        </p:tgtEl>
                                      </p:cBhvr>
                                    </p:animEffect>
                                  </p:childTnLst>
                                </p:cTn>
                              </p:par>
                              <p:par>
                                <p:cTn id="32" presetID="18" presetClass="entr" presetSubtype="6" fill="hold" grpId="0" nodeType="withEffect">
                                  <p:stCondLst>
                                    <p:cond delay="1000"/>
                                  </p:stCondLst>
                                  <p:iterate type="lt">
                                    <p:tmPct val="0"/>
                                  </p:iterate>
                                  <p:childTnLst>
                                    <p:set>
                                      <p:cBhvr>
                                        <p:cTn id="33" dur="1" fill="hold">
                                          <p:stCondLst>
                                            <p:cond delay="0"/>
                                          </p:stCondLst>
                                        </p:cTn>
                                        <p:tgtEl>
                                          <p:spTgt spid="7"/>
                                        </p:tgtEl>
                                        <p:attrNameLst>
                                          <p:attrName>style.visibility</p:attrName>
                                        </p:attrNameLst>
                                      </p:cBhvr>
                                      <p:to>
                                        <p:strVal val="visible"/>
                                      </p:to>
                                    </p:set>
                                    <p:animEffect transition="in" filter="strips(downRight)">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animBg="1"/>
      <p:bldP spid="10" grpId="0" animBg="1"/>
      <p:bldP spid="11" grpId="0" animBg="1"/>
      <p:bldP spid="12" grpId="0" animBg="1"/>
      <p:bldP spid="13"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37329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023954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0622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18871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807498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userDrawn="1"/>
        </p:nvSpPr>
        <p:spPr>
          <a:xfrm>
            <a:off x="8325228" y="6545425"/>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moban</a:t>
            </a:r>
            <a:r>
              <a:rPr kumimoji="0" lang="en-US" altLang="zh-CN" sz="100" b="0" i="0" u="none" strike="noStrike" kern="0" cap="none" spc="0" normalizeH="0" baseline="0" noProof="0">
                <a:ln>
                  <a:noFill/>
                </a:ln>
                <a:solidFill>
                  <a:prstClr val="white"/>
                </a:solidFill>
                <a:effectLst/>
                <a:uLnTx/>
                <a:uFillTx/>
              </a:rPr>
              <a:t>/     </a:t>
            </a:r>
            <a:r>
              <a:rPr kumimoji="0" lang="zh-CN" altLang="en-US" sz="100" b="0" i="0" u="none" strike="noStrike" kern="0" cap="none" spc="0" normalizeH="0" baseline="0" noProof="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hangye</a:t>
            </a:r>
            <a:r>
              <a:rPr kumimoji="0" lang="en-US" altLang="zh-CN" sz="100" b="0" i="0" u="none" strike="noStrike" kern="0" cap="none" spc="0" normalizeH="0" baseline="0" noProof="0">
                <a:ln>
                  <a:noFill/>
                </a:ln>
                <a:solidFill>
                  <a:prstClr val="white"/>
                </a:solidFill>
                <a:effectLst/>
                <a:uLnTx/>
                <a:uFillTx/>
              </a:rPr>
              <a: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jieri</a:t>
            </a:r>
            <a:r>
              <a:rPr kumimoji="0" lang="en-US" altLang="zh-CN" sz="100" b="0" i="0" u="none" strike="noStrike" kern="0" cap="none" spc="0" normalizeH="0" baseline="0" noProof="0">
                <a:ln>
                  <a:noFill/>
                </a:ln>
                <a:solidFill>
                  <a:prstClr val="white"/>
                </a:solidFill>
                <a:effectLst/>
                <a:uLnTx/>
                <a:uFillTx/>
              </a:rPr>
              <a:t>/           PPT</a:t>
            </a:r>
            <a:r>
              <a:rPr kumimoji="0" lang="zh-CN" altLang="en-US" sz="100" b="0" i="0" u="none" strike="noStrike" kern="0" cap="none" spc="0" normalizeH="0" baseline="0" noProof="0" dirty="0">
                <a:ln>
                  <a:noFill/>
                </a:ln>
                <a:solidFill>
                  <a:prstClr val="white"/>
                </a:solidFill>
                <a:effectLst/>
                <a:uLnTx/>
                <a:uFillTx/>
              </a:rPr>
              <a:t>素材下载：</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beijing</a:t>
            </a:r>
            <a:r>
              <a:rPr kumimoji="0" lang="en-US" altLang="zh-CN" sz="100" b="0" i="0" u="none" strike="noStrike" kern="0" cap="none" spc="0" normalizeH="0" baseline="0" noProof="0">
                <a:ln>
                  <a:noFill/>
                </a:ln>
                <a:solidFill>
                  <a:prstClr val="white"/>
                </a:solidFill>
                <a:effectLst/>
                <a:uLnTx/>
                <a:uFillTx/>
              </a:rPr>
              <a:t>/      PPT</a:t>
            </a:r>
            <a:r>
              <a:rPr kumimoji="0" lang="zh-CN" altLang="en-US" sz="100" b="0" i="0" u="none" strike="noStrike" kern="0" cap="none" spc="0" normalizeH="0" baseline="0" noProof="0" dirty="0">
                <a:ln>
                  <a:noFill/>
                </a:ln>
                <a:solidFill>
                  <a:prstClr val="white"/>
                </a:solidFill>
                <a:effectLst/>
                <a:uLnTx/>
                <a:uFillTx/>
              </a:rPr>
              <a:t>图表下载：</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tubiao</a:t>
            </a:r>
            <a:r>
              <a:rPr kumimoji="0" lang="en-US" altLang="zh-CN" sz="100" b="0" i="0" u="none" strike="noStrike" kern="0" cap="none" spc="0" normalizeH="0" baseline="0" noProof="0">
                <a:ln>
                  <a:noFill/>
                </a:ln>
                <a:solidFill>
                  <a:prstClr val="white"/>
                </a:solidFill>
                <a:effectLst/>
                <a:uLnTx/>
                <a:uFillTx/>
              </a:rPr>
              <a: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优秀</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xiazai</a:t>
            </a:r>
            <a:r>
              <a:rPr kumimoji="0" lang="en-US" altLang="zh-CN" sz="100" b="0" i="0" u="none" strike="noStrike" kern="0" cap="none" spc="0" normalizeH="0" baseline="0" noProof="0">
                <a:ln>
                  <a:noFill/>
                </a:ln>
                <a:solidFill>
                  <a:prstClr val="white"/>
                </a:solidFill>
                <a:effectLst/>
                <a:uLnTx/>
                <a:uFillTx/>
              </a:rPr>
              <a:t>/        PPT</a:t>
            </a:r>
            <a:r>
              <a:rPr kumimoji="0" lang="zh-CN" altLang="en-US" sz="100" b="0" i="0" u="none" strike="noStrike" kern="0" cap="none" spc="0" normalizeH="0" baseline="0" noProof="0">
                <a:ln>
                  <a:noFill/>
                </a:ln>
                <a:solidFill>
                  <a:prstClr val="white"/>
                </a:solidFill>
                <a:effectLst/>
                <a:uLnTx/>
                <a:uFillTx/>
              </a:rPr>
              <a:t>教程： </a:t>
            </a:r>
            <a:r>
              <a:rPr kumimoji="0" lang="en-US" altLang="zh-CN" sz="100" b="0" i="0" u="none" strike="noStrike" kern="0" cap="none" spc="0" normalizeH="0" baseline="0" noProof="0">
                <a:ln>
                  <a:noFill/>
                </a:ln>
                <a:solidFill>
                  <a:prstClr val="white"/>
                </a:solidFill>
                <a:effectLst/>
                <a:uLnTx/>
                <a:uFillTx/>
              </a:rPr>
              <a:t>www</a:t>
            </a:r>
            <a:r>
              <a:rPr kumimoji="0" lang="en-US" altLang="zh-CN" sz="100" b="0" i="0" u="none" strike="noStrike" kern="0" cap="none" spc="0" normalizeH="0" baseline="0" noProof="0" dirty="0">
                <a:ln>
                  <a:noFill/>
                </a:ln>
                <a:solidFill>
                  <a:prstClr val="white"/>
                </a:solidFill>
                <a:effectLst/>
                <a:uLnTx/>
                <a:uFillTx/>
              </a:rPr>
              <a:t>.1ppt.com/</a:t>
            </a:r>
            <a:r>
              <a:rPr kumimoji="0" lang="en-US" altLang="zh-CN" sz="100" b="0" i="0" u="none" strike="noStrike" kern="0" cap="none" spc="0" normalizeH="0" baseline="0" noProof="0" err="1">
                <a:ln>
                  <a:noFill/>
                </a:ln>
                <a:solidFill>
                  <a:prstClr val="white"/>
                </a:solidFill>
                <a:effectLst/>
                <a:uLnTx/>
                <a:uFillTx/>
              </a:rPr>
              <a:t>powerpoint</a:t>
            </a:r>
            <a:r>
              <a:rPr kumimoji="0" lang="en-US" altLang="zh-CN" sz="100" b="0" i="0" u="none" strike="noStrike" kern="0" cap="none" spc="0" normalizeH="0" baseline="0" noProof="0">
                <a:ln>
                  <a:noFill/>
                </a:ln>
                <a:solidFill>
                  <a:prstClr val="white"/>
                </a:solidFill>
                <a:effectLst/>
                <a:uLnTx/>
                <a:uFillTx/>
              </a:rPr>
              <a: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Word</a:t>
            </a:r>
            <a:r>
              <a:rPr kumimoji="0" lang="zh-CN" altLang="en-US" sz="100" b="0" i="0" u="none" strike="noStrike" kern="0" cap="none" spc="0" normalizeH="0" baseline="0" noProof="0">
                <a:ln>
                  <a:noFill/>
                </a:ln>
                <a:solidFill>
                  <a:prstClr val="white"/>
                </a:solidFill>
                <a:effectLst/>
                <a:uLnTx/>
                <a:uFillTx/>
              </a:rPr>
              <a:t>教程： </a:t>
            </a:r>
            <a:r>
              <a:rPr kumimoji="0" lang="en-US" altLang="zh-CN" sz="100" b="0" i="0" u="none" strike="noStrike" kern="0" cap="none" spc="0" normalizeH="0" baseline="0" noProof="0">
                <a:ln>
                  <a:noFill/>
                </a:ln>
                <a:solidFill>
                  <a:prstClr val="white"/>
                </a:solidFill>
                <a:effectLst/>
                <a:uLnTx/>
                <a:uFillTx/>
              </a:rPr>
              <a:t>www</a:t>
            </a:r>
            <a:r>
              <a:rPr kumimoji="0" lang="en-US" altLang="zh-CN" sz="100" b="0" i="0" u="none" strike="noStrike" kern="0" cap="none" spc="0" normalizeH="0" baseline="0" noProof="0" dirty="0">
                <a:ln>
                  <a:noFill/>
                </a:ln>
                <a:solidFill>
                  <a:prstClr val="white"/>
                </a:solidFill>
                <a:effectLst/>
                <a:uLnTx/>
                <a:uFillTx/>
              </a:rPr>
              <a:t>.1ppt.com/</a:t>
            </a:r>
            <a:r>
              <a:rPr kumimoji="0" lang="en-US" altLang="zh-CN" sz="100" b="0" i="0" u="none" strike="noStrike" kern="0" cap="none" spc="0" normalizeH="0" baseline="0" noProof="0">
                <a:ln>
                  <a:noFill/>
                </a:ln>
                <a:solidFill>
                  <a:prstClr val="white"/>
                </a:solidFill>
                <a:effectLst/>
                <a:uLnTx/>
                <a:uFillTx/>
              </a:rPr>
              <a:t>word/              Excel</a:t>
            </a:r>
            <a:r>
              <a:rPr kumimoji="0" lang="zh-CN" altLang="en-US" sz="100" b="0" i="0" u="none" strike="noStrike" kern="0" cap="none" spc="0" normalizeH="0" baseline="0" noProof="0" dirty="0">
                <a:ln>
                  <a:noFill/>
                </a:ln>
                <a:solidFill>
                  <a:prstClr val="white"/>
                </a:solidFill>
                <a:effectLst/>
                <a:uLnTx/>
                <a:uFillTx/>
              </a:rPr>
              <a:t>教程：</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a:ln>
                  <a:noFill/>
                </a:ln>
                <a:solidFill>
                  <a:prstClr val="white"/>
                </a:solidFill>
                <a:effectLst/>
                <a:uLnTx/>
                <a:uFillTx/>
              </a:rPr>
              <a:t>excel/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资料下载：</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ziliao</a:t>
            </a:r>
            <a:r>
              <a:rPr kumimoji="0" lang="en-US" altLang="zh-CN" sz="100" b="0" i="0" u="none" strike="noStrike" kern="0" cap="none" spc="0" normalizeH="0" baseline="0" noProof="0">
                <a:ln>
                  <a:noFill/>
                </a:ln>
                <a:solidFill>
                  <a:prstClr val="white"/>
                </a:solidFill>
                <a:effectLst/>
                <a:uLnTx/>
                <a:uFillTx/>
              </a:rPr>
              <a:t>/                PPT</a:t>
            </a:r>
            <a:r>
              <a:rPr kumimoji="0" lang="zh-CN" altLang="en-US" sz="100" b="0" i="0" u="none" strike="noStrike" kern="0" cap="none" spc="0" normalizeH="0" baseline="0" noProof="0" dirty="0">
                <a:ln>
                  <a:noFill/>
                </a:ln>
                <a:solidFill>
                  <a:prstClr val="white"/>
                </a:solidFill>
                <a:effectLst/>
                <a:uLnTx/>
                <a:uFillTx/>
              </a:rPr>
              <a:t>课件下载：</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kejian</a:t>
            </a:r>
            <a:r>
              <a:rPr kumimoji="0" lang="en-US" altLang="zh-CN" sz="100" b="0" i="0" u="none" strike="noStrike" kern="0" cap="none" spc="0" normalizeH="0" baseline="0" noProof="0">
                <a:ln>
                  <a:noFill/>
                </a:ln>
                <a:solidFill>
                  <a:prstClr val="white"/>
                </a:solidFill>
                <a:effectLst/>
                <a:uLnTx/>
                <a:uFillTx/>
              </a:rPr>
              <a: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范文下载：</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fanwen</a:t>
            </a:r>
            <a:r>
              <a:rPr kumimoji="0" lang="en-US" altLang="zh-CN" sz="100" b="0" i="0" u="none" strike="noStrike" kern="0" cap="none" spc="0" normalizeH="0" baseline="0" noProof="0">
                <a:ln>
                  <a:noFill/>
                </a:ln>
                <a:solidFill>
                  <a:prstClr val="white"/>
                </a:solidFill>
                <a:effectLst/>
                <a:uLnTx/>
                <a:uFillTx/>
              </a:rPr>
              <a:t>/             </a:t>
            </a:r>
            <a:r>
              <a:rPr kumimoji="0" lang="zh-CN" altLang="en-US" sz="100" b="0" i="0" u="none" strike="noStrike" kern="0" cap="none" spc="0" normalizeH="0" baseline="0" noProof="0">
                <a:ln>
                  <a:noFill/>
                </a:ln>
                <a:solidFill>
                  <a:prstClr val="white"/>
                </a:solidFill>
                <a:effectLst/>
                <a:uLnTx/>
                <a:uFillTx/>
              </a:rPr>
              <a:t>试卷</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shiti</a:t>
            </a:r>
            <a:r>
              <a:rPr kumimoji="0" lang="en-US" altLang="zh-CN" sz="100" b="0" i="0" u="none" strike="noStrike" kern="0" cap="none" spc="0" normalizeH="0" baseline="0" noProof="0">
                <a:ln>
                  <a:noFill/>
                </a:ln>
                <a:solidFill>
                  <a:prstClr val="white"/>
                </a:solidFill>
                <a:effectLst/>
                <a:uLnTx/>
                <a:uFillTx/>
              </a:rPr>
              <a: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教案下载：</a:t>
            </a:r>
            <a:r>
              <a:rPr kumimoji="0" lang="en-US" altLang="zh-CN" sz="100" b="0" i="0" u="none" strike="noStrike" kern="0" cap="none" spc="0" normalizeH="0" baseline="0" noProof="0" dirty="0">
                <a:ln>
                  <a:noFill/>
                </a:ln>
                <a:solidFill>
                  <a:prstClr val="white"/>
                </a:solidFill>
                <a:effectLst/>
                <a:uLnTx/>
                <a:uFillTx/>
              </a:rPr>
              <a:t>www.1ppt.com/</a:t>
            </a:r>
            <a:r>
              <a:rPr kumimoji="0" lang="en-US" altLang="zh-CN" sz="100" b="0" i="0" u="none" strike="noStrike" kern="0" cap="none" spc="0" normalizeH="0" baseline="0" noProof="0" err="1">
                <a:ln>
                  <a:noFill/>
                </a:ln>
                <a:solidFill>
                  <a:prstClr val="white"/>
                </a:solidFill>
                <a:effectLst/>
                <a:uLnTx/>
                <a:uFillTx/>
              </a:rPr>
              <a:t>jiaoan</a:t>
            </a:r>
            <a:r>
              <a:rPr kumimoji="0" lang="en-US" altLang="zh-CN" sz="100" b="0" i="0" u="none" strike="noStrike" kern="0" cap="none" spc="0" normalizeH="0" baseline="0" noProof="0">
                <a:ln>
                  <a:noFill/>
                </a:ln>
                <a:solidFill>
                  <a:prstClr val="white"/>
                </a:solidFill>
                <a:effectLst/>
                <a:uLnTx/>
                <a:uFillTx/>
              </a:rPr>
              <a:t>/        </a:t>
            </a:r>
            <a:endParaRPr kumimoji="0" lang="en-US" altLang="zh-CN" sz="100" b="0" i="0" u="none" strike="noStrike" kern="0" cap="none" spc="0" normalizeH="0" baseline="0" noProof="0" dirty="0">
              <a:ln>
                <a:noFill/>
              </a:ln>
              <a:solidFill>
                <a:prstClr val="white"/>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a:ln>
                  <a:noFill/>
                </a:ln>
                <a:solidFill>
                  <a:prstClr val="white"/>
                </a:solidFill>
                <a:effectLst/>
                <a:uLnTx/>
                <a:uFillTx/>
              </a:rPr>
              <a:t> </a:t>
            </a:r>
            <a:endParaRPr kumimoji="0" lang="zh-CN" altLang="en-US" sz="100" b="0" i="0" u="none" strike="noStrike" kern="0" cap="none" spc="0" normalizeH="0" baseline="0" noProof="0" dirty="0">
              <a:ln>
                <a:noFill/>
              </a:ln>
              <a:solidFill>
                <a:prstClr val="white"/>
              </a:solidFill>
              <a:effectLst/>
              <a:uLnTx/>
              <a:uFillTx/>
            </a:endParaRPr>
          </a:p>
        </p:txBody>
      </p:sp>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7F2D0-5C61-4ECD-8EF0-7DC153D82996}" type="datetimeFigureOut">
              <a:rPr lang="zh-CN" altLang="en-US" smtClean="0">
                <a:solidFill>
                  <a:prstClr val="black">
                    <a:tint val="75000"/>
                  </a:prstClr>
                </a:solidFill>
              </a:rPr>
              <a:pPr/>
              <a:t>2021/6/29</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C027CB-4B16-4B21-A276-8705E54D5316}"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7" name="图片 6"/>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1524" y="0"/>
            <a:ext cx="12188951" cy="6858000"/>
          </a:xfrm>
          <a:prstGeom prst="rect">
            <a:avLst/>
          </a:prstGeom>
        </p:spPr>
      </p:pic>
    </p:spTree>
    <p:extLst>
      <p:ext uri="{BB962C8B-B14F-4D97-AF65-F5344CB8AC3E}">
        <p14:creationId xmlns:p14="http://schemas.microsoft.com/office/powerpoint/2010/main" val="3377250667"/>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3" r:id="rId3"/>
    <p:sldLayoutId id="2147483674"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5.sv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207455" y="157627"/>
            <a:ext cx="869659" cy="8696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0494498" y="1027286"/>
            <a:ext cx="572356" cy="5723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0128738" y="2035739"/>
            <a:ext cx="422031" cy="422031"/>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9083385" y="1641843"/>
            <a:ext cx="302456" cy="3024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0104119" y="375750"/>
            <a:ext cx="302456" cy="302456"/>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1118973" y="1944299"/>
            <a:ext cx="390938" cy="390938"/>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0500" y="5924841"/>
            <a:ext cx="1098259" cy="109825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84400" y="4749799"/>
            <a:ext cx="622299" cy="62229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428873" y="5924841"/>
            <a:ext cx="847727" cy="847727"/>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90560" y="5569741"/>
            <a:ext cx="1288259" cy="1288259"/>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84161" y="5093491"/>
            <a:ext cx="622299" cy="62229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92854" y="4279899"/>
            <a:ext cx="204399" cy="204399"/>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082200" y="4482499"/>
            <a:ext cx="204399" cy="20439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238831" y="5302440"/>
            <a:ext cx="204399" cy="204399"/>
          </a:xfrm>
          <a:prstGeom prst="ellipse">
            <a:avLst/>
          </a:prstGeom>
          <a:gradFill>
            <a:gsLst>
              <a:gs pos="0">
                <a:schemeClr val="bg1"/>
              </a:gs>
              <a:gs pos="100000">
                <a:srgbClr val="D4D2D3"/>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067119" y="5404639"/>
            <a:ext cx="204399" cy="20439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227778" y="5609038"/>
            <a:ext cx="204399" cy="204399"/>
          </a:xfrm>
          <a:prstGeom prst="ellipse">
            <a:avLst/>
          </a:prstGeom>
          <a:gradFill>
            <a:gsLst>
              <a:gs pos="0">
                <a:schemeClr val="bg1"/>
              </a:gs>
              <a:gs pos="100000">
                <a:srgbClr val="D4D2D3"/>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13327" y="3049233"/>
            <a:ext cx="9161482" cy="861774"/>
          </a:xfrm>
          <a:prstGeom prst="rect">
            <a:avLst/>
          </a:prstGeom>
          <a:noFill/>
        </p:spPr>
        <p:txBody>
          <a:bodyPr wrap="none" rtlCol="0">
            <a:spAutoFit/>
          </a:bodyPr>
          <a:lstStyle/>
          <a:p>
            <a:pPr algn="ctr"/>
            <a:r>
              <a:rPr lang="zh-CN" altLang="en-US" sz="5000" dirty="0">
                <a:solidFill>
                  <a:schemeClr val="tx1">
                    <a:lumMod val="75000"/>
                    <a:lumOff val="25000"/>
                  </a:schemeClr>
                </a:solidFill>
                <a:latin typeface="微软雅黑" panose="020B0503020204020204" pitchFamily="34" charset="-122"/>
                <a:ea typeface="微软雅黑" panose="020B0503020204020204" pitchFamily="34" charset="-122"/>
              </a:rPr>
              <a:t>高速跟驰交通流动力学模型研究</a:t>
            </a:r>
          </a:p>
        </p:txBody>
      </p:sp>
      <p:grpSp>
        <p:nvGrpSpPr>
          <p:cNvPr id="21" name="组合 20"/>
          <p:cNvGrpSpPr/>
          <p:nvPr/>
        </p:nvGrpSpPr>
        <p:grpSpPr>
          <a:xfrm>
            <a:off x="4654427" y="4718860"/>
            <a:ext cx="1667728" cy="276971"/>
            <a:chOff x="4654427" y="4718860"/>
            <a:chExt cx="1667728" cy="276971"/>
          </a:xfrm>
        </p:grpSpPr>
        <p:grpSp>
          <p:nvGrpSpPr>
            <p:cNvPr id="22" name="组合 21"/>
            <p:cNvGrpSpPr/>
            <p:nvPr/>
          </p:nvGrpSpPr>
          <p:grpSpPr>
            <a:xfrm>
              <a:off x="4654427" y="4718860"/>
              <a:ext cx="276971" cy="276971"/>
              <a:chOff x="3725237" y="4930504"/>
              <a:chExt cx="531780" cy="531780"/>
            </a:xfrm>
          </p:grpSpPr>
          <p:sp>
            <p:nvSpPr>
              <p:cNvPr id="24" name="圆角矩形 2"/>
              <p:cNvSpPr/>
              <p:nvPr/>
            </p:nvSpPr>
            <p:spPr>
              <a:xfrm>
                <a:off x="3725237" y="4930504"/>
                <a:ext cx="531780" cy="531780"/>
              </a:xfrm>
              <a:prstGeom prst="ellipse">
                <a:avLst/>
              </a:prstGeom>
              <a:gradFill>
                <a:gsLst>
                  <a:gs pos="0">
                    <a:srgbClr val="18478F"/>
                  </a:gs>
                  <a:gs pos="100000">
                    <a:srgbClr val="238DED"/>
                  </a:gs>
                </a:gsLst>
                <a:lin ang="18000000" scaled="0"/>
              </a:gradFill>
              <a:ln w="25400">
                <a:noFill/>
              </a:ln>
              <a:effectLst>
                <a:outerShdw blurRad="1778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5"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panose="020B0503020204020204" pitchFamily="34" charset="-122"/>
                  <a:cs typeface="+mn-cs"/>
                </a:endParaRPr>
              </a:p>
            </p:txBody>
          </p:sp>
        </p:grpSp>
        <p:sp>
          <p:nvSpPr>
            <p:cNvPr id="23" name="文本框 22"/>
            <p:cNvSpPr txBox="1"/>
            <p:nvPr/>
          </p:nvSpPr>
          <p:spPr>
            <a:xfrm>
              <a:off x="4929482" y="4729942"/>
              <a:ext cx="139267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汇报人：张宇</a:t>
              </a:r>
              <a:endParaRPr kumimoji="0"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6395842" y="4718860"/>
            <a:ext cx="2019971" cy="282717"/>
            <a:chOff x="6395842" y="4718860"/>
            <a:chExt cx="2019971" cy="282717"/>
          </a:xfrm>
        </p:grpSpPr>
        <p:grpSp>
          <p:nvGrpSpPr>
            <p:cNvPr id="27" name="组合 26"/>
            <p:cNvGrpSpPr/>
            <p:nvPr/>
          </p:nvGrpSpPr>
          <p:grpSpPr>
            <a:xfrm>
              <a:off x="6395842" y="4718860"/>
              <a:ext cx="276971" cy="276971"/>
              <a:chOff x="6392770" y="4930504"/>
              <a:chExt cx="531780" cy="531780"/>
            </a:xfrm>
          </p:grpSpPr>
          <p:sp>
            <p:nvSpPr>
              <p:cNvPr id="29" name="圆角矩形 2"/>
              <p:cNvSpPr/>
              <p:nvPr/>
            </p:nvSpPr>
            <p:spPr>
              <a:xfrm>
                <a:off x="6392770" y="4930504"/>
                <a:ext cx="531780" cy="531780"/>
              </a:xfrm>
              <a:prstGeom prst="ellipse">
                <a:avLst/>
              </a:prstGeom>
              <a:gradFill>
                <a:gsLst>
                  <a:gs pos="0">
                    <a:srgbClr val="18478F"/>
                  </a:gs>
                  <a:gs pos="100000">
                    <a:srgbClr val="238DED"/>
                  </a:gs>
                </a:gsLst>
                <a:lin ang="16800000" scaled="0"/>
              </a:gradFill>
              <a:ln w="25400">
                <a:noFill/>
              </a:ln>
              <a:effectLst>
                <a:outerShdw blurRad="1778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0"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panose="020B0503020204020204" pitchFamily="34" charset="-122"/>
                  <a:cs typeface="+mn-cs"/>
                </a:endParaRPr>
              </a:p>
            </p:txBody>
          </p:sp>
        </p:grpSp>
        <p:sp>
          <p:nvSpPr>
            <p:cNvPr id="28" name="文本框 27"/>
            <p:cNvSpPr txBox="1"/>
            <p:nvPr/>
          </p:nvSpPr>
          <p:spPr>
            <a:xfrm>
              <a:off x="6672877" y="4739967"/>
              <a:ext cx="174293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时间：</a:t>
              </a:r>
              <a:r>
                <a:rPr kumimoji="0" lang="en-US" altLang="zh-CN"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2021</a:t>
              </a:r>
              <a:r>
                <a:rPr kumimoji="0"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年</a:t>
              </a:r>
              <a:r>
                <a:rPr kumimoji="0" lang="en-US" altLang="zh-CN"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6</a:t>
              </a:r>
              <a:r>
                <a:rPr kumimoji="0"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月</a:t>
              </a:r>
            </a:p>
          </p:txBody>
        </p:sp>
      </p:grpSp>
    </p:spTree>
    <p:extLst>
      <p:ext uri="{BB962C8B-B14F-4D97-AF65-F5344CB8AC3E}">
        <p14:creationId xmlns:p14="http://schemas.microsoft.com/office/powerpoint/2010/main" val="37242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0-#ppt_w/2"/>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0-#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1+#ppt_w/2"/>
                                          </p:val>
                                        </p:tav>
                                        <p:tav tm="100000">
                                          <p:val>
                                            <p:strVal val="#ppt_x"/>
                                          </p:val>
                                        </p:tav>
                                      </p:tavLst>
                                    </p:anim>
                                    <p:anim calcmode="lin" valueType="num">
                                      <p:cBhvr additive="base">
                                        <p:cTn id="48" dur="500" fill="hold"/>
                                        <p:tgtEl>
                                          <p:spTgt spid="2"/>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additive="base">
                                        <p:cTn id="51" dur="500" fill="hold"/>
                                        <p:tgtEl>
                                          <p:spTgt spid="3"/>
                                        </p:tgtEl>
                                        <p:attrNameLst>
                                          <p:attrName>ppt_x</p:attrName>
                                        </p:attrNameLst>
                                      </p:cBhvr>
                                      <p:tavLst>
                                        <p:tav tm="0">
                                          <p:val>
                                            <p:strVal val="1+#ppt_w/2"/>
                                          </p:val>
                                        </p:tav>
                                        <p:tav tm="100000">
                                          <p:val>
                                            <p:strVal val="#ppt_x"/>
                                          </p:val>
                                        </p:tav>
                                      </p:tavLst>
                                    </p:anim>
                                    <p:anim calcmode="lin" valueType="num">
                                      <p:cBhvr additive="base">
                                        <p:cTn id="52" dur="500" fill="hold"/>
                                        <p:tgtEl>
                                          <p:spTgt spid="3"/>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1+#ppt_w/2"/>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1+#ppt_w/2"/>
                                          </p:val>
                                        </p:tav>
                                        <p:tav tm="100000">
                                          <p:val>
                                            <p:strVal val="#ppt_x"/>
                                          </p:val>
                                        </p:tav>
                                      </p:tavLst>
                                    </p:anim>
                                    <p:anim calcmode="lin" valueType="num">
                                      <p:cBhvr additive="base">
                                        <p:cTn id="60" dur="500" fill="hold"/>
                                        <p:tgtEl>
                                          <p:spTgt spid="5"/>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6"/>
                                        </p:tgtEl>
                                        <p:attrNameLst>
                                          <p:attrName>style.visibility</p:attrName>
                                        </p:attrNameLst>
                                      </p:cBhvr>
                                      <p:to>
                                        <p:strVal val="visible"/>
                                      </p:to>
                                    </p:set>
                                    <p:anim calcmode="lin" valueType="num">
                                      <p:cBhvr additive="base">
                                        <p:cTn id="63" dur="500" fill="hold"/>
                                        <p:tgtEl>
                                          <p:spTgt spid="6"/>
                                        </p:tgtEl>
                                        <p:attrNameLst>
                                          <p:attrName>ppt_x</p:attrName>
                                        </p:attrNameLst>
                                      </p:cBhvr>
                                      <p:tavLst>
                                        <p:tav tm="0">
                                          <p:val>
                                            <p:strVal val="1+#ppt_w/2"/>
                                          </p:val>
                                        </p:tav>
                                        <p:tav tm="100000">
                                          <p:val>
                                            <p:strVal val="#ppt_x"/>
                                          </p:val>
                                        </p:tav>
                                      </p:tavLst>
                                    </p:anim>
                                    <p:anim calcmode="lin" valueType="num">
                                      <p:cBhvr additive="base">
                                        <p:cTn id="64" dur="500" fill="hold"/>
                                        <p:tgtEl>
                                          <p:spTgt spid="6"/>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1+#ppt_w/2"/>
                                          </p:val>
                                        </p:tav>
                                        <p:tav tm="100000">
                                          <p:val>
                                            <p:strVal val="#ppt_x"/>
                                          </p:val>
                                        </p:tav>
                                      </p:tavLst>
                                    </p:anim>
                                    <p:anim calcmode="lin" valueType="num">
                                      <p:cBhvr additive="base">
                                        <p:cTn id="68" dur="500" fill="hold"/>
                                        <p:tgtEl>
                                          <p:spTgt spid="7"/>
                                        </p:tgtEl>
                                        <p:attrNameLst>
                                          <p:attrName>ppt_y</p:attrName>
                                        </p:attrNameLst>
                                      </p:cBhvr>
                                      <p:tavLst>
                                        <p:tav tm="0">
                                          <p:val>
                                            <p:strVal val="0-#ppt_h/2"/>
                                          </p:val>
                                        </p:tav>
                                        <p:tav tm="100000">
                                          <p:val>
                                            <p:strVal val="#ppt_y"/>
                                          </p:val>
                                        </p:tav>
                                      </p:tavLst>
                                    </p:anim>
                                  </p:childTnLst>
                                </p:cTn>
                              </p:par>
                            </p:childTnLst>
                          </p:cTn>
                        </p:par>
                        <p:par>
                          <p:cTn id="69" fill="hold">
                            <p:stCondLst>
                              <p:cond delay="500"/>
                            </p:stCondLst>
                            <p:childTnLst>
                              <p:par>
                                <p:cTn id="70" presetID="41" presetClass="entr" presetSubtype="0" fill="hold" grpId="0" nodeType="afterEffect">
                                  <p:stCondLst>
                                    <p:cond delay="0"/>
                                  </p:stCondLst>
                                  <p:iterate type="lt">
                                    <p:tmPct val="10000"/>
                                  </p:iterate>
                                  <p:childTnLst>
                                    <p:set>
                                      <p:cBhvr>
                                        <p:cTn id="71" dur="1" fill="hold">
                                          <p:stCondLst>
                                            <p:cond delay="0"/>
                                          </p:stCondLst>
                                        </p:cTn>
                                        <p:tgtEl>
                                          <p:spTgt spid="18"/>
                                        </p:tgtEl>
                                        <p:attrNameLst>
                                          <p:attrName>style.visibility</p:attrName>
                                        </p:attrNameLst>
                                      </p:cBhvr>
                                      <p:to>
                                        <p:strVal val="visible"/>
                                      </p:to>
                                    </p:set>
                                    <p:anim calcmode="lin" valueType="num">
                                      <p:cBhvr>
                                        <p:cTn id="7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18"/>
                                        </p:tgtEl>
                                        <p:attrNameLst>
                                          <p:attrName>ppt_y</p:attrName>
                                        </p:attrNameLst>
                                      </p:cBhvr>
                                      <p:tavLst>
                                        <p:tav tm="0">
                                          <p:val>
                                            <p:strVal val="#ppt_y"/>
                                          </p:val>
                                        </p:tav>
                                        <p:tav tm="100000">
                                          <p:val>
                                            <p:strVal val="#ppt_y"/>
                                          </p:val>
                                        </p:tav>
                                      </p:tavLst>
                                    </p:anim>
                                    <p:anim calcmode="lin" valueType="num">
                                      <p:cBhvr>
                                        <p:cTn id="7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18"/>
                                        </p:tgtEl>
                                      </p:cBhvr>
                                    </p:animEffect>
                                  </p:childTnLst>
                                </p:cTn>
                              </p:par>
                            </p:childTnLst>
                          </p:cTn>
                        </p:par>
                        <p:par>
                          <p:cTn id="77" fill="hold">
                            <p:stCondLst>
                              <p:cond delay="1650"/>
                            </p:stCondLst>
                            <p:childTnLst>
                              <p:par>
                                <p:cTn id="78" presetID="2" presetClass="entr" presetSubtype="4"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 calcmode="lin" valueType="num">
                                      <p:cBhvr additive="base">
                                        <p:cTn id="80" dur="500" fill="hold"/>
                                        <p:tgtEl>
                                          <p:spTgt spid="21"/>
                                        </p:tgtEl>
                                        <p:attrNameLst>
                                          <p:attrName>ppt_x</p:attrName>
                                        </p:attrNameLst>
                                      </p:cBhvr>
                                      <p:tavLst>
                                        <p:tav tm="0">
                                          <p:val>
                                            <p:strVal val="#ppt_x"/>
                                          </p:val>
                                        </p:tav>
                                        <p:tav tm="100000">
                                          <p:val>
                                            <p:strVal val="#ppt_x"/>
                                          </p:val>
                                        </p:tav>
                                      </p:tavLst>
                                    </p:anim>
                                    <p:anim calcmode="lin" valueType="num">
                                      <p:cBhvr additive="base">
                                        <p:cTn id="81" dur="500" fill="hold"/>
                                        <p:tgtEl>
                                          <p:spTgt spid="21"/>
                                        </p:tgtEl>
                                        <p:attrNameLst>
                                          <p:attrName>ppt_y</p:attrName>
                                        </p:attrNameLst>
                                      </p:cBhvr>
                                      <p:tavLst>
                                        <p:tav tm="0">
                                          <p:val>
                                            <p:strVal val="1+#ppt_h/2"/>
                                          </p:val>
                                        </p:tav>
                                        <p:tav tm="100000">
                                          <p:val>
                                            <p:strVal val="#ppt_y"/>
                                          </p:val>
                                        </p:tav>
                                      </p:tavLst>
                                    </p:anim>
                                  </p:childTnLst>
                                </p:cTn>
                              </p:par>
                            </p:childTnLst>
                          </p:cTn>
                        </p:par>
                        <p:par>
                          <p:cTn id="82" fill="hold">
                            <p:stCondLst>
                              <p:cond delay="2150"/>
                            </p:stCondLst>
                            <p:childTnLst>
                              <p:par>
                                <p:cTn id="83" presetID="2" presetClass="entr" presetSubtype="4" fill="hold" nodeType="afterEffect">
                                  <p:stCondLst>
                                    <p:cond delay="0"/>
                                  </p:stCondLst>
                                  <p:childTnLst>
                                    <p:set>
                                      <p:cBhvr>
                                        <p:cTn id="84" dur="1" fill="hold">
                                          <p:stCondLst>
                                            <p:cond delay="0"/>
                                          </p:stCondLst>
                                        </p:cTn>
                                        <p:tgtEl>
                                          <p:spTgt spid="26"/>
                                        </p:tgtEl>
                                        <p:attrNameLst>
                                          <p:attrName>style.visibility</p:attrName>
                                        </p:attrNameLst>
                                      </p:cBhvr>
                                      <p:to>
                                        <p:strVal val="visible"/>
                                      </p:to>
                                    </p:set>
                                    <p:anim calcmode="lin" valueType="num">
                                      <p:cBhvr additive="base">
                                        <p:cTn id="85" dur="500" fill="hold"/>
                                        <p:tgtEl>
                                          <p:spTgt spid="26"/>
                                        </p:tgtEl>
                                        <p:attrNameLst>
                                          <p:attrName>ppt_x</p:attrName>
                                        </p:attrNameLst>
                                      </p:cBhvr>
                                      <p:tavLst>
                                        <p:tav tm="0">
                                          <p:val>
                                            <p:strVal val="#ppt_x"/>
                                          </p:val>
                                        </p:tav>
                                        <p:tav tm="100000">
                                          <p:val>
                                            <p:strVal val="#ppt_x"/>
                                          </p:val>
                                        </p:tav>
                                      </p:tavLst>
                                    </p:anim>
                                    <p:anim calcmode="lin" valueType="num">
                                      <p:cBhvr additive="base">
                                        <p:cTn id="8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双车道</a:t>
            </a:r>
            <a:r>
              <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STCA</a:t>
            </a:r>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模型</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2117183"/>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在第二个时间步内</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换道后的车辆均按照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NaSch</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动力学规则进行演化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加速过程，</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𝑎</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安全防护，</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以概率</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𝑃</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随机慢化，</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𝑏</m:t>
                    </m:r>
                    <m:r>
                      <a:rPr lang="en-US" altLang="zh-CN">
                        <a:latin typeface="Times New Roman" panose="02020603050405020304" pitchFamily="18" charset="0"/>
                        <a:ea typeface="微软雅黑" panose="020B0503020204020204" pitchFamily="34" charset="-122"/>
                        <a:cs typeface="Times New Roman" panose="02020603050405020304" pitchFamily="18" charset="0"/>
                      </a:rPr>
                      <m:t>,0)</m:t>
                    </m:r>
                  </m:oMath>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车辆运动，</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2117183"/>
              </a:xfrm>
              <a:prstGeom prst="rect">
                <a:avLst/>
              </a:prstGeom>
              <a:blipFill>
                <a:blip r:embed="rId3"/>
                <a:stretch>
                  <a:fillRect l="-453" b="-3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28773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40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问题分析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2117183"/>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模型无法模拟出“高速跟驰” 现象</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 分 析 可 知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模型在第二个时间步换道后采用的依然是 </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NaSch</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单车道动力学模型演化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在换道后安全防护规则是</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出于安全 防护的目的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在下一演化时间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 + 1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内</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车速要求小于或者等于该车与前车的车头间距 </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不会 出现车速大于两车间距的情况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2117183"/>
              </a:xfrm>
              <a:prstGeom prst="rect">
                <a:avLst/>
              </a:prstGeom>
              <a:blipFill>
                <a:blip r:embed="rId3"/>
                <a:stretch>
                  <a:fillRect l="-453" r="-453" b="-3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15367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1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问题分析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4194674"/>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STCA</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模型换道概率为固定值，与实际交通情况不符</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在实际交通中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驾驶员执行车道变化的主要原因是对当前行驶状态与驾驶期望值无法得到满足</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在车辆行驶的过程中不同类型的驾驶员对驾驶 期望车速不同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在换道过程中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不同类型的驾驶员为适应交通环境应采取不同驾驶行为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在道路交通中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一般将驾驶员类型分为激进型驾驶员和其他类型驾驶员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激进型驾驶员表现的特征为喜欢开快车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较少采用刹车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以便让车辆尽量向前行驶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而其他类型驾驶员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特征主要表现为以驾驶安全为主</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在驾驶的过程中一般与跟驰的车辆保持较大的跟车间距</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未对驾驶行为进行细化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对于不同类型的驾驶员换道频率均采取固定值</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存在较大的局限性</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在实际交通中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换道频率应体现出不同驾驶员的换道决策过程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换道频率不应采取固定值</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3305372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1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问题分析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2532681"/>
          </a:xfrm>
          <a:prstGeom prst="rect">
            <a:avLst/>
          </a:prstGeom>
        </p:spPr>
        <p:txBody>
          <a:bodyPr wrap="square">
            <a:spAutoFit/>
          </a:bodyPr>
          <a:lstStyle/>
          <a:p>
            <a:pPr algn="just">
              <a:lnSpc>
                <a:spcPct val="150000"/>
              </a:lnSpc>
            </a:pPr>
            <a:r>
              <a:rPr lang="zh-CN" altLang="en" dirty="0">
                <a:latin typeface="Times New Roman" panose="02020603050405020304" pitchFamily="18" charset="0"/>
                <a:ea typeface="微软雅黑" panose="020B0503020204020204" pitchFamily="34" charset="-122"/>
                <a:cs typeface="Times New Roman" panose="02020603050405020304" pitchFamily="18" charset="0"/>
              </a:rPr>
              <a:t>问题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模型中道路随机慢化概率为固定值，与实际道路交通情况不相符</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在换道后车辆在各自车 道上更新演化时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所有的车辆都具有相同的随机慢 化减速概率</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并且该减速概率值不会随着演化时间 和道路环境的变化而动态调整变化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显然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动力学模型采取固定减速概率值与实际道路交通情况不相符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在实际的交通系统中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每辆车的减速慢化概率应该是在每个演化时间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驾驶员根据道路情况不断实时动态调整变化的</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90287411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1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p:nvGrpSpPr>
        <p:grpSpPr>
          <a:xfrm>
            <a:off x="2581581" y="2621254"/>
            <a:ext cx="2052942" cy="1840098"/>
            <a:chOff x="4950565" y="2141272"/>
            <a:chExt cx="3094826" cy="2773962"/>
          </a:xfrm>
        </p:grpSpPr>
        <p:sp>
          <p:nvSpPr>
            <p:cNvPr id="22" name="椭圆 21"/>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22"/>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0" name="组合 29"/>
          <p:cNvGrpSpPr/>
          <p:nvPr/>
        </p:nvGrpSpPr>
        <p:grpSpPr>
          <a:xfrm>
            <a:off x="2582460" y="2625347"/>
            <a:ext cx="2045906" cy="1856228"/>
            <a:chOff x="4953229" y="2141272"/>
            <a:chExt cx="3084220" cy="2798278"/>
          </a:xfrm>
        </p:grpSpPr>
        <p:sp>
          <p:nvSpPr>
            <p:cNvPr id="31" name="椭圆 30"/>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椭圆 31"/>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矩形 32"/>
          <p:cNvSpPr/>
          <p:nvPr/>
        </p:nvSpPr>
        <p:spPr>
          <a:xfrm>
            <a:off x="5242048" y="3013501"/>
            <a:ext cx="4289939" cy="830997"/>
          </a:xfrm>
          <a:prstGeom prst="rect">
            <a:avLst/>
          </a:prstGeom>
          <a:ln>
            <a:noFill/>
          </a:ln>
        </p:spPr>
        <p:txBody>
          <a:bodyPr wrap="square">
            <a:spAutoFit/>
          </a:bodyPr>
          <a:lstStyle/>
          <a:p>
            <a:r>
              <a:rPr lang="zh-CN" altLang="en-US" sz="4800" dirty="0">
                <a:solidFill>
                  <a:srgbClr val="18478F"/>
                </a:solidFill>
                <a:latin typeface="Open Sans" panose="020B0606030504020204" pitchFamily="34" charset="0"/>
                <a:ea typeface="Open Sans" panose="020B0606030504020204" pitchFamily="34" charset="0"/>
                <a:cs typeface="Open Sans" panose="020B0606030504020204" pitchFamily="34" charset="0"/>
              </a:rPr>
              <a:t>高速跟驰模型</a:t>
            </a:r>
            <a:endParaRPr lang="en-US" altLang="zh-CN" sz="48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椭圆 34"/>
          <p:cNvSpPr/>
          <p:nvPr/>
        </p:nvSpPr>
        <p:spPr>
          <a:xfrm>
            <a:off x="2616618" y="2570728"/>
            <a:ext cx="1946033" cy="19460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effectLst>
                  <a:outerShdw blurRad="38100" dist="38100" dir="2700000" algn="tl">
                    <a:srgbClr val="000000">
                      <a:alpha val="43137"/>
                    </a:srgbClr>
                  </a:outerShdw>
                </a:effectLst>
                <a:latin typeface="Impact" panose="020B0806030902050204" pitchFamily="34" charset="0"/>
              </a:rPr>
              <a:t>03</a:t>
            </a:r>
            <a:endParaRPr lang="zh-CN" altLang="en-US" sz="5400" dirty="0">
              <a:effectLst>
                <a:outerShdw blurRad="38100" dist="38100" dir="2700000" algn="tl">
                  <a:srgbClr val="000000">
                    <a:alpha val="43137"/>
                  </a:srgbClr>
                </a:outerShdw>
              </a:effectLst>
              <a:latin typeface="Impact" panose="020B0806030902050204" pitchFamily="34" charset="0"/>
            </a:endParaRPr>
          </a:p>
        </p:txBody>
      </p:sp>
      <p:sp>
        <p:nvSpPr>
          <p:cNvPr id="36" name="椭圆 35"/>
          <p:cNvSpPr/>
          <p:nvPr/>
        </p:nvSpPr>
        <p:spPr>
          <a:xfrm>
            <a:off x="11268220" y="-923780"/>
            <a:ext cx="1847559" cy="18475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0492598" y="351423"/>
            <a:ext cx="572356" cy="5723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179254" y="2141272"/>
            <a:ext cx="302456" cy="3024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30482" y="1257699"/>
            <a:ext cx="390938" cy="390938"/>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611514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20000">
                                          <p:cBhvr additive="base">
                                            <p:cTn id="7" dur="500" fill="hold"/>
                                            <p:tgtEl>
                                              <p:spTgt spid="3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14:bounceEnd="20000">
                                          <p:cBhvr additive="base">
                                            <p:cTn id="11" dur="500" fill="hold"/>
                                            <p:tgtEl>
                                              <p:spTgt spid="3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14:bounceEnd="20000">
                                          <p:cBhvr additive="base">
                                            <p:cTn id="15" dur="500" fill="hold"/>
                                            <p:tgtEl>
                                              <p:spTgt spid="3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20000">
                                          <p:cBhvr additive="base">
                                            <p:cTn id="19" dur="500" fill="hold"/>
                                            <p:tgtEl>
                                              <p:spTgt spid="3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38"/>
                                            </p:tgtEl>
                                            <p:attrNameLst>
                                              <p:attrName>ppt_y</p:attrName>
                                            </p:attrNameLst>
                                          </p:cBhvr>
                                          <p:tavLst>
                                            <p:tav tm="0">
                                              <p:val>
                                                <p:strVal val="0-#ppt_h/2"/>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heel(1)">
                                          <p:cBhvr>
                                            <p:cTn id="23" dur="1000"/>
                                            <p:tgtEl>
                                              <p:spTgt spid="20"/>
                                            </p:tgtEl>
                                          </p:cBhvr>
                                        </p:animEffect>
                                      </p:childTnLst>
                                    </p:cTn>
                                  </p:par>
                                  <p:par>
                                    <p:cTn id="24" presetID="10" presetClass="entr" presetSubtype="0" fill="hold" nodeType="withEffect">
                                      <p:stCondLst>
                                        <p:cond delay="10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8" presetClass="emph" presetSubtype="0" repeatCount="indefinite" fill="hold" nodeType="withEffect">
                                      <p:stCondLst>
                                        <p:cond delay="1000"/>
                                      </p:stCondLst>
                                      <p:childTnLst>
                                        <p:animRot by="-21600000">
                                          <p:cBhvr>
                                            <p:cTn id="31" dur="2000" fill="hold"/>
                                            <p:tgtEl>
                                              <p:spTgt spid="30"/>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8" presetClass="emph" presetSubtype="0" repeatCount="indefinite" fill="hold" nodeType="withEffect">
                                      <p:stCondLst>
                                        <p:cond delay="1000"/>
                                      </p:stCondLst>
                                      <p:childTnLst>
                                        <p:animRot by="-21600000">
                                          <p:cBhvr>
                                            <p:cTn id="36" dur="2000" fill="hold"/>
                                            <p:tgtEl>
                                              <p:spTgt spid="21"/>
                                            </p:tgtEl>
                                            <p:attrNameLst>
                                              <p:attrName>r</p:attrName>
                                            </p:attrNameLst>
                                          </p:cBhvr>
                                        </p:animRot>
                                      </p:childTnLst>
                                    </p:cTn>
                                  </p:par>
                                  <p:par>
                                    <p:cTn id="37" presetID="53" presetClass="entr" presetSubtype="16" fill="hold" grpId="0" nodeType="withEffect">
                                      <p:stCondLst>
                                        <p:cond delay="100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p:bldP spid="35" grpId="0" animBg="1"/>
          <p:bldP spid="36" grpId="0" animBg="1"/>
          <p:bldP spid="37" grpId="0" animBg="1"/>
          <p:bldP spid="38" grpId="0" animBg="1"/>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1+#ppt_w/2"/>
                                              </p:val>
                                            </p:tav>
                                            <p:tav tm="100000">
                                              <p:val>
                                                <p:strVal val="#ppt_x"/>
                                              </p:val>
                                            </p:tav>
                                          </p:tavLst>
                                        </p:anim>
                                        <p:anim calcmode="lin" valueType="num">
                                          <p:cBhvr additive="base">
                                            <p:cTn id="20" dur="500" fill="hold"/>
                                            <p:tgtEl>
                                              <p:spTgt spid="38"/>
                                            </p:tgtEl>
                                            <p:attrNameLst>
                                              <p:attrName>ppt_y</p:attrName>
                                            </p:attrNameLst>
                                          </p:cBhvr>
                                          <p:tavLst>
                                            <p:tav tm="0">
                                              <p:val>
                                                <p:strVal val="0-#ppt_h/2"/>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heel(1)">
                                          <p:cBhvr>
                                            <p:cTn id="23" dur="1000"/>
                                            <p:tgtEl>
                                              <p:spTgt spid="20"/>
                                            </p:tgtEl>
                                          </p:cBhvr>
                                        </p:animEffect>
                                      </p:childTnLst>
                                    </p:cTn>
                                  </p:par>
                                  <p:par>
                                    <p:cTn id="24" presetID="10" presetClass="entr" presetSubtype="0" fill="hold" nodeType="withEffect">
                                      <p:stCondLst>
                                        <p:cond delay="10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8" presetClass="emph" presetSubtype="0" repeatCount="indefinite" fill="hold" nodeType="withEffect">
                                      <p:stCondLst>
                                        <p:cond delay="1000"/>
                                      </p:stCondLst>
                                      <p:childTnLst>
                                        <p:animRot by="-21600000">
                                          <p:cBhvr>
                                            <p:cTn id="31" dur="2000" fill="hold"/>
                                            <p:tgtEl>
                                              <p:spTgt spid="30"/>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8" presetClass="emph" presetSubtype="0" repeatCount="indefinite" fill="hold" nodeType="withEffect">
                                      <p:stCondLst>
                                        <p:cond delay="1000"/>
                                      </p:stCondLst>
                                      <p:childTnLst>
                                        <p:animRot by="-21600000">
                                          <p:cBhvr>
                                            <p:cTn id="36" dur="2000" fill="hold"/>
                                            <p:tgtEl>
                                              <p:spTgt spid="21"/>
                                            </p:tgtEl>
                                            <p:attrNameLst>
                                              <p:attrName>r</p:attrName>
                                            </p:attrNameLst>
                                          </p:cBhvr>
                                        </p:animRot>
                                      </p:childTnLst>
                                    </p:cTn>
                                  </p:par>
                                  <p:par>
                                    <p:cTn id="37" presetID="53" presetClass="entr" presetSubtype="16" fill="hold" grpId="0" nodeType="withEffect">
                                      <p:stCondLst>
                                        <p:cond delay="100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animEffect transition="in" filter="fade">
                                          <p:cBhvr>
                                            <p:cTn id="46" dur="500"/>
                                            <p:tgtEl>
                                              <p:spTgt spid="33"/>
                                            </p:tgtEl>
                                          </p:cBhvr>
                                        </p:animEffect>
                                      </p:childTnLst>
                                    </p:cTn>
                                  </p:par>
                                  <p:par>
                                    <p:cTn id="47" presetID="22" presetClass="entr" presetSubtype="8" fill="hold" grpId="0" nodeType="withEffect">
                                      <p:stCondLst>
                                        <p:cond delay="175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p:bldP spid="34" grpId="0"/>
          <p:bldP spid="35" grpId="0" animBg="1"/>
          <p:bldP spid="36" grpId="0" animBg="1"/>
          <p:bldP spid="37" grpId="0" animBg="1"/>
          <p:bldP spid="38" grpId="0" animBg="1"/>
          <p:bldP spid="39"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689792" y="1835674"/>
            <a:ext cx="688368" cy="688368"/>
            <a:chOff x="7242071" y="1820434"/>
            <a:chExt cx="688368" cy="688368"/>
          </a:xfrm>
        </p:grpSpPr>
        <p:sp>
          <p:nvSpPr>
            <p:cNvPr id="19" name="椭圆 18"/>
            <p:cNvSpPr/>
            <p:nvPr/>
          </p:nvSpPr>
          <p:spPr>
            <a:xfrm>
              <a:off x="7242071" y="1820434"/>
              <a:ext cx="688368" cy="688368"/>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椭圆 19"/>
            <p:cNvSpPr/>
            <p:nvPr/>
          </p:nvSpPr>
          <p:spPr>
            <a:xfrm>
              <a:off x="7286625" y="1866019"/>
              <a:ext cx="608738" cy="608738"/>
            </a:xfrm>
            <a:prstGeom prst="ellipse">
              <a:avLst/>
            </a:prstGeom>
            <a:gradFill>
              <a:gsLst>
                <a:gs pos="100000">
                  <a:srgbClr val="18478F"/>
                </a:gs>
                <a:gs pos="0">
                  <a:srgbClr val="238DED"/>
                </a:gs>
              </a:gsLst>
              <a:lin ang="7800000" scaled="0"/>
            </a:gradFill>
            <a:ln w="28575">
              <a:noFill/>
            </a:ln>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21" name="组合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689792" y="3503711"/>
            <a:ext cx="688368" cy="688368"/>
            <a:chOff x="7242071" y="3488471"/>
            <a:chExt cx="688368" cy="688368"/>
          </a:xfrm>
        </p:grpSpPr>
        <p:sp>
          <p:nvSpPr>
            <p:cNvPr id="22" name="椭圆 21"/>
            <p:cNvSpPr/>
            <p:nvPr/>
          </p:nvSpPr>
          <p:spPr>
            <a:xfrm>
              <a:off x="7242071" y="3488471"/>
              <a:ext cx="688368" cy="688368"/>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22"/>
            <p:cNvSpPr/>
            <p:nvPr/>
          </p:nvSpPr>
          <p:spPr>
            <a:xfrm>
              <a:off x="7286625" y="3534056"/>
              <a:ext cx="608738" cy="608738"/>
            </a:xfrm>
            <a:prstGeom prst="ellipse">
              <a:avLst/>
            </a:prstGeom>
            <a:gradFill>
              <a:gsLst>
                <a:gs pos="100000">
                  <a:srgbClr val="18478F"/>
                </a:gs>
                <a:gs pos="0">
                  <a:srgbClr val="238DED"/>
                </a:gs>
              </a:gsLst>
              <a:lin ang="7800000" scaled="0"/>
            </a:gradFill>
            <a:ln w="28575">
              <a:noFill/>
            </a:ln>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689792" y="5118601"/>
            <a:ext cx="688368" cy="688368"/>
            <a:chOff x="7242071" y="5103361"/>
            <a:chExt cx="688368" cy="688368"/>
          </a:xfrm>
        </p:grpSpPr>
        <p:sp>
          <p:nvSpPr>
            <p:cNvPr id="29" name="椭圆 28"/>
            <p:cNvSpPr/>
            <p:nvPr/>
          </p:nvSpPr>
          <p:spPr>
            <a:xfrm>
              <a:off x="7242071" y="5103361"/>
              <a:ext cx="688368" cy="688368"/>
            </a:xfrm>
            <a:prstGeom prst="ellipse">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0" name="椭圆 29"/>
            <p:cNvSpPr/>
            <p:nvPr/>
          </p:nvSpPr>
          <p:spPr>
            <a:xfrm>
              <a:off x="7286625" y="5148946"/>
              <a:ext cx="608738" cy="608738"/>
            </a:xfrm>
            <a:prstGeom prst="ellipse">
              <a:avLst/>
            </a:prstGeom>
            <a:gradFill>
              <a:gsLst>
                <a:gs pos="100000">
                  <a:srgbClr val="18478F"/>
                </a:gs>
                <a:gs pos="0">
                  <a:srgbClr val="238DED"/>
                </a:gs>
              </a:gsLst>
              <a:lin ang="7800000" scaled="0"/>
            </a:gradFill>
            <a:ln w="28575">
              <a:noFill/>
            </a:ln>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31" name="组合 3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2601467" y="1753993"/>
            <a:ext cx="4149922" cy="954108"/>
            <a:chOff x="8548025" y="1459078"/>
            <a:chExt cx="2967866" cy="954108"/>
          </a:xfrm>
        </p:grpSpPr>
        <p:sp>
          <p:nvSpPr>
            <p:cNvPr id="32" name="矩形 31"/>
            <p:cNvSpPr/>
            <p:nvPr/>
          </p:nvSpPr>
          <p:spPr>
            <a:xfrm>
              <a:off x="8548025" y="1766855"/>
              <a:ext cx="2967866" cy="646331"/>
            </a:xfrm>
            <a:prstGeom prst="rect">
              <a:avLst/>
            </a:prstGeom>
          </p:spPr>
          <p:txBody>
            <a:bodyPr wrap="square">
              <a:spAutoFit/>
            </a:bodyPr>
            <a:lstStyle/>
            <a:p>
              <a:pPr algn="just"/>
              <a:r>
                <a:rPr lang="zh-CN" altLang="en-US" dirty="0">
                  <a:solidFill>
                    <a:schemeClr val="tx1">
                      <a:lumMod val="65000"/>
                      <a:lumOff val="35000"/>
                    </a:schemeClr>
                  </a:solidFill>
                  <a:latin typeface="+mn-ea"/>
                  <a:cs typeface="Segoe UI Semilight" panose="020B0402040204020203" pitchFamily="34" charset="0"/>
                </a:rPr>
                <a:t>对于激进型驾驶员驾驶的车辆引入了考虑前车运动动态效应的预估车速</a:t>
              </a:r>
            </a:p>
          </p:txBody>
        </p:sp>
        <p:sp>
          <p:nvSpPr>
            <p:cNvPr id="33" name="矩形 32"/>
            <p:cNvSpPr/>
            <p:nvPr/>
          </p:nvSpPr>
          <p:spPr>
            <a:xfrm>
              <a:off x="8548025" y="1459078"/>
              <a:ext cx="1510536" cy="369332"/>
            </a:xfrm>
            <a:prstGeom prst="rect">
              <a:avLst/>
            </a:prstGeom>
          </p:spPr>
          <p:txBody>
            <a:bodyPr wrap="square">
              <a:spAutoFit/>
            </a:bodyPr>
            <a:lstStyle/>
            <a:p>
              <a:r>
                <a:rPr lang="zh-CN" altLang="en-US" b="1" dirty="0">
                  <a:solidFill>
                    <a:srgbClr val="18478F"/>
                  </a:solidFill>
                  <a:latin typeface="HEITI SC MEDIUM" pitchFamily="2" charset="-128"/>
                  <a:ea typeface="HEITI SC MEDIUM" pitchFamily="2" charset="-128"/>
                  <a:cs typeface="Segoe UI Semilight" panose="020B0402040204020203" pitchFamily="34" charset="0"/>
                </a:rPr>
                <a:t>高速跟驰模拟改进</a:t>
              </a:r>
            </a:p>
          </p:txBody>
        </p:sp>
      </p:grpSp>
      <p:grpSp>
        <p:nvGrpSpPr>
          <p:cNvPr id="34" name="组合 33"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2601468" y="5012564"/>
            <a:ext cx="3968020" cy="954108"/>
            <a:chOff x="8548025" y="1459078"/>
            <a:chExt cx="2854850" cy="954108"/>
          </a:xfrm>
        </p:grpSpPr>
        <p:sp>
          <p:nvSpPr>
            <p:cNvPr id="35" name="矩形 34"/>
            <p:cNvSpPr/>
            <p:nvPr/>
          </p:nvSpPr>
          <p:spPr>
            <a:xfrm>
              <a:off x="8548025" y="1766855"/>
              <a:ext cx="2854850" cy="646331"/>
            </a:xfrm>
            <a:prstGeom prst="rect">
              <a:avLst/>
            </a:prstGeom>
          </p:spPr>
          <p:txBody>
            <a:bodyPr wrap="square">
              <a:spAutoFit/>
            </a:bodyPr>
            <a:lstStyle/>
            <a:p>
              <a:r>
                <a:rPr lang="zh-CN" altLang="en-US" dirty="0">
                  <a:solidFill>
                    <a:schemeClr val="tx1">
                      <a:lumMod val="65000"/>
                      <a:lumOff val="35000"/>
                    </a:schemeClr>
                  </a:solidFill>
                  <a:latin typeface="+mn-ea"/>
                  <a:cs typeface="Segoe UI Semilight" panose="020B0402040204020203" pitchFamily="34" charset="0"/>
                </a:rPr>
                <a:t>改进后根据前后车速度差和车间距实时进行慢化概率调整</a:t>
              </a:r>
            </a:p>
          </p:txBody>
        </p:sp>
        <p:sp>
          <p:nvSpPr>
            <p:cNvPr id="36" name="矩形 35"/>
            <p:cNvSpPr/>
            <p:nvPr/>
          </p:nvSpPr>
          <p:spPr>
            <a:xfrm>
              <a:off x="8548025" y="1459078"/>
              <a:ext cx="1510536" cy="369332"/>
            </a:xfrm>
            <a:prstGeom prst="rect">
              <a:avLst/>
            </a:prstGeom>
          </p:spPr>
          <p:txBody>
            <a:bodyPr wrap="square">
              <a:spAutoFit/>
            </a:bodyPr>
            <a:lstStyle/>
            <a:p>
              <a:r>
                <a:rPr lang="zh-CN" altLang="en-US" b="1" dirty="0">
                  <a:solidFill>
                    <a:srgbClr val="18478F"/>
                  </a:solidFill>
                  <a:latin typeface="HEITI SC MEDIUM" pitchFamily="2" charset="-128"/>
                  <a:ea typeface="HEITI SC MEDIUM" pitchFamily="2" charset="-128"/>
                  <a:cs typeface="Segoe UI Semilight" panose="020B0402040204020203" pitchFamily="34" charset="0"/>
                </a:rPr>
                <a:t>慢化概率改进</a:t>
              </a:r>
            </a:p>
          </p:txBody>
        </p:sp>
      </p:grpSp>
      <p:grpSp>
        <p:nvGrpSpPr>
          <p:cNvPr id="37" name="组合 36"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2601467" y="3429297"/>
            <a:ext cx="4149922" cy="954108"/>
            <a:chOff x="8548024" y="1459078"/>
            <a:chExt cx="2854851" cy="954108"/>
          </a:xfrm>
        </p:grpSpPr>
        <p:sp>
          <p:nvSpPr>
            <p:cNvPr id="38" name="矩形 37"/>
            <p:cNvSpPr/>
            <p:nvPr/>
          </p:nvSpPr>
          <p:spPr>
            <a:xfrm>
              <a:off x="8548025" y="1766855"/>
              <a:ext cx="2854850" cy="646331"/>
            </a:xfrm>
            <a:prstGeom prst="rect">
              <a:avLst/>
            </a:prstGeom>
          </p:spPr>
          <p:txBody>
            <a:bodyPr wrap="square">
              <a:spAutoFit/>
            </a:bodyPr>
            <a:lstStyle/>
            <a:p>
              <a:r>
                <a:rPr lang="zh-CN" altLang="en-US" dirty="0">
                  <a:solidFill>
                    <a:schemeClr val="tx1">
                      <a:lumMod val="65000"/>
                      <a:lumOff val="35000"/>
                    </a:schemeClr>
                  </a:solidFill>
                  <a:latin typeface="+mn-ea"/>
                  <a:cs typeface="Segoe UI Semilight" panose="020B0402040204020203" pitchFamily="34" charset="0"/>
                </a:rPr>
                <a:t>结合前景</a:t>
              </a:r>
              <a:r>
                <a:rPr lang="zh-CN" altLang="en-US">
                  <a:solidFill>
                    <a:schemeClr val="tx1">
                      <a:lumMod val="65000"/>
                      <a:lumOff val="35000"/>
                    </a:schemeClr>
                  </a:solidFill>
                  <a:latin typeface="+mn-ea"/>
                  <a:cs typeface="Segoe UI Semilight" panose="020B0402040204020203" pitchFamily="34" charset="0"/>
                </a:rPr>
                <a:t>理论</a:t>
              </a:r>
              <a:r>
                <a:rPr lang="en-US" altLang="zh-CN">
                  <a:solidFill>
                    <a:schemeClr val="tx1">
                      <a:lumMod val="65000"/>
                      <a:lumOff val="35000"/>
                    </a:schemeClr>
                  </a:solidFill>
                  <a:latin typeface="+mn-ea"/>
                  <a:cs typeface="Segoe UI Semilight" panose="020B0402040204020203" pitchFamily="34" charset="0"/>
                </a:rPr>
                <a:t>, </a:t>
              </a:r>
              <a:r>
                <a:rPr lang="zh-CN" altLang="en-US">
                  <a:solidFill>
                    <a:schemeClr val="tx1">
                      <a:lumMod val="65000"/>
                      <a:lumOff val="35000"/>
                    </a:schemeClr>
                  </a:solidFill>
                  <a:latin typeface="+mn-ea"/>
                  <a:cs typeface="Segoe UI Semilight" panose="020B0402040204020203" pitchFamily="34" charset="0"/>
                </a:rPr>
                <a:t>在</a:t>
              </a:r>
              <a:r>
                <a:rPr lang="zh-CN" altLang="en-US" dirty="0">
                  <a:solidFill>
                    <a:schemeClr val="tx1">
                      <a:lumMod val="65000"/>
                      <a:lumOff val="35000"/>
                    </a:schemeClr>
                  </a:solidFill>
                  <a:latin typeface="+mn-ea"/>
                  <a:cs typeface="Segoe UI Semilight" panose="020B0402040204020203" pitchFamily="34" charset="0"/>
                </a:rPr>
                <a:t>换道选择时进行驾驶员换道决策代替固定换道概率</a:t>
              </a:r>
              <a:r>
                <a:rPr lang="en-US" altLang="zh-CN" dirty="0">
                  <a:solidFill>
                    <a:schemeClr val="tx1">
                      <a:lumMod val="65000"/>
                      <a:lumOff val="35000"/>
                    </a:schemeClr>
                  </a:solidFill>
                  <a:latin typeface="+mn-ea"/>
                  <a:cs typeface="Segoe UI Semilight" panose="020B0402040204020203" pitchFamily="34" charset="0"/>
                </a:rPr>
                <a:t>;</a:t>
              </a:r>
              <a:endParaRPr lang="zh-CN" altLang="en-US" dirty="0">
                <a:solidFill>
                  <a:schemeClr val="tx1">
                    <a:lumMod val="65000"/>
                    <a:lumOff val="35000"/>
                  </a:schemeClr>
                </a:solidFill>
                <a:latin typeface="+mn-ea"/>
                <a:cs typeface="Segoe UI Semilight" panose="020B0402040204020203" pitchFamily="34" charset="0"/>
              </a:endParaRPr>
            </a:p>
          </p:txBody>
        </p:sp>
        <p:sp>
          <p:nvSpPr>
            <p:cNvPr id="39" name="矩形 38"/>
            <p:cNvSpPr/>
            <p:nvPr/>
          </p:nvSpPr>
          <p:spPr>
            <a:xfrm>
              <a:off x="8548024" y="1459078"/>
              <a:ext cx="1618107" cy="369332"/>
            </a:xfrm>
            <a:prstGeom prst="rect">
              <a:avLst/>
            </a:prstGeom>
          </p:spPr>
          <p:txBody>
            <a:bodyPr wrap="square">
              <a:spAutoFit/>
            </a:bodyPr>
            <a:lstStyle/>
            <a:p>
              <a:r>
                <a:rPr lang="zh-CN" altLang="en-US" b="1" dirty="0">
                  <a:solidFill>
                    <a:srgbClr val="18478F"/>
                  </a:solidFill>
                  <a:latin typeface="HEITI SC MEDIUM" pitchFamily="2" charset="-128"/>
                  <a:ea typeface="HEITI SC MEDIUM" pitchFamily="2" charset="-128"/>
                  <a:cs typeface="Segoe UI Semilight" panose="020B0402040204020203" pitchFamily="34" charset="0"/>
                </a:rPr>
                <a:t>换道概率改进</a:t>
              </a:r>
            </a:p>
          </p:txBody>
        </p:sp>
      </p:grpSp>
      <p:grpSp>
        <p:nvGrpSpPr>
          <p:cNvPr id="40" name="组合 39"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862977" y="5279546"/>
            <a:ext cx="367805" cy="366477"/>
            <a:chOff x="5287964" y="2994026"/>
            <a:chExt cx="879475" cy="876300"/>
          </a:xfrm>
          <a:solidFill>
            <a:schemeClr val="bg1"/>
          </a:solidFill>
        </p:grpSpPr>
        <p:sp>
          <p:nvSpPr>
            <p:cNvPr id="41" name="Freeform 75"/>
            <p:cNvSpPr>
              <a:spLocks noEditPoints="1"/>
            </p:cNvSpPr>
            <p:nvPr/>
          </p:nvSpPr>
          <p:spPr bwMode="auto">
            <a:xfrm>
              <a:off x="5287964" y="3076576"/>
              <a:ext cx="796925" cy="793750"/>
            </a:xfrm>
            <a:custGeom>
              <a:avLst/>
              <a:gdLst>
                <a:gd name="T0" fmla="*/ 105 w 211"/>
                <a:gd name="T1" fmla="*/ 211 h 211"/>
                <a:gd name="T2" fmla="*/ 211 w 211"/>
                <a:gd name="T3" fmla="*/ 106 h 211"/>
                <a:gd name="T4" fmla="*/ 198 w 211"/>
                <a:gd name="T5" fmla="*/ 56 h 211"/>
                <a:gd name="T6" fmla="*/ 196 w 211"/>
                <a:gd name="T7" fmla="*/ 56 h 211"/>
                <a:gd name="T8" fmla="*/ 194 w 211"/>
                <a:gd name="T9" fmla="*/ 56 h 211"/>
                <a:gd name="T10" fmla="*/ 181 w 211"/>
                <a:gd name="T11" fmla="*/ 55 h 211"/>
                <a:gd name="T12" fmla="*/ 171 w 211"/>
                <a:gd name="T13" fmla="*/ 65 h 211"/>
                <a:gd name="T14" fmla="*/ 183 w 211"/>
                <a:gd name="T15" fmla="*/ 106 h 211"/>
                <a:gd name="T16" fmla="*/ 105 w 211"/>
                <a:gd name="T17" fmla="*/ 183 h 211"/>
                <a:gd name="T18" fmla="*/ 28 w 211"/>
                <a:gd name="T19" fmla="*/ 106 h 211"/>
                <a:gd name="T20" fmla="*/ 105 w 211"/>
                <a:gd name="T21" fmla="*/ 28 h 211"/>
                <a:gd name="T22" fmla="*/ 146 w 211"/>
                <a:gd name="T23" fmla="*/ 40 h 211"/>
                <a:gd name="T24" fmla="*/ 155 w 211"/>
                <a:gd name="T25" fmla="*/ 31 h 211"/>
                <a:gd name="T26" fmla="*/ 154 w 211"/>
                <a:gd name="T27" fmla="*/ 16 h 211"/>
                <a:gd name="T28" fmla="*/ 154 w 211"/>
                <a:gd name="T29" fmla="*/ 12 h 211"/>
                <a:gd name="T30" fmla="*/ 105 w 211"/>
                <a:gd name="T31" fmla="*/ 0 h 211"/>
                <a:gd name="T32" fmla="*/ 0 w 211"/>
                <a:gd name="T33" fmla="*/ 106 h 211"/>
                <a:gd name="T34" fmla="*/ 105 w 211"/>
                <a:gd name="T35" fmla="*/ 211 h 211"/>
                <a:gd name="T36" fmla="*/ 105 w 211"/>
                <a:gd name="T37" fmla="*/ 211 h 211"/>
                <a:gd name="T38" fmla="*/ 105 w 211"/>
                <a:gd name="T39"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1" h="211">
                  <a:moveTo>
                    <a:pt x="105" y="211"/>
                  </a:moveTo>
                  <a:cubicBezTo>
                    <a:pt x="164" y="211"/>
                    <a:pt x="211" y="164"/>
                    <a:pt x="211" y="106"/>
                  </a:cubicBezTo>
                  <a:cubicBezTo>
                    <a:pt x="211" y="88"/>
                    <a:pt x="206" y="71"/>
                    <a:pt x="198" y="56"/>
                  </a:cubicBezTo>
                  <a:cubicBezTo>
                    <a:pt x="198" y="56"/>
                    <a:pt x="197" y="56"/>
                    <a:pt x="196" y="56"/>
                  </a:cubicBezTo>
                  <a:cubicBezTo>
                    <a:pt x="195" y="56"/>
                    <a:pt x="195" y="56"/>
                    <a:pt x="194" y="56"/>
                  </a:cubicBezTo>
                  <a:cubicBezTo>
                    <a:pt x="181" y="55"/>
                    <a:pt x="181" y="55"/>
                    <a:pt x="181" y="55"/>
                  </a:cubicBezTo>
                  <a:cubicBezTo>
                    <a:pt x="171" y="65"/>
                    <a:pt x="171" y="65"/>
                    <a:pt x="171" y="65"/>
                  </a:cubicBezTo>
                  <a:cubicBezTo>
                    <a:pt x="179" y="77"/>
                    <a:pt x="183" y="91"/>
                    <a:pt x="183" y="106"/>
                  </a:cubicBezTo>
                  <a:cubicBezTo>
                    <a:pt x="183" y="149"/>
                    <a:pt x="148" y="183"/>
                    <a:pt x="105" y="183"/>
                  </a:cubicBezTo>
                  <a:cubicBezTo>
                    <a:pt x="62" y="183"/>
                    <a:pt x="28" y="149"/>
                    <a:pt x="28" y="106"/>
                  </a:cubicBezTo>
                  <a:cubicBezTo>
                    <a:pt x="28" y="63"/>
                    <a:pt x="62" y="28"/>
                    <a:pt x="105" y="28"/>
                  </a:cubicBezTo>
                  <a:cubicBezTo>
                    <a:pt x="120" y="28"/>
                    <a:pt x="134" y="32"/>
                    <a:pt x="146" y="40"/>
                  </a:cubicBezTo>
                  <a:cubicBezTo>
                    <a:pt x="155" y="31"/>
                    <a:pt x="155" y="31"/>
                    <a:pt x="155" y="31"/>
                  </a:cubicBezTo>
                  <a:cubicBezTo>
                    <a:pt x="154" y="16"/>
                    <a:pt x="154" y="16"/>
                    <a:pt x="154" y="16"/>
                  </a:cubicBezTo>
                  <a:cubicBezTo>
                    <a:pt x="154" y="14"/>
                    <a:pt x="154" y="13"/>
                    <a:pt x="154" y="12"/>
                  </a:cubicBezTo>
                  <a:cubicBezTo>
                    <a:pt x="139" y="5"/>
                    <a:pt x="123" y="0"/>
                    <a:pt x="105" y="0"/>
                  </a:cubicBezTo>
                  <a:cubicBezTo>
                    <a:pt x="47" y="0"/>
                    <a:pt x="0" y="48"/>
                    <a:pt x="0" y="106"/>
                  </a:cubicBezTo>
                  <a:cubicBezTo>
                    <a:pt x="0" y="164"/>
                    <a:pt x="47" y="211"/>
                    <a:pt x="105" y="211"/>
                  </a:cubicBezTo>
                  <a:close/>
                  <a:moveTo>
                    <a:pt x="105" y="211"/>
                  </a:moveTo>
                  <a:cubicBezTo>
                    <a:pt x="105" y="211"/>
                    <a:pt x="105" y="211"/>
                    <a:pt x="105" y="2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76"/>
            <p:cNvSpPr>
              <a:spLocks noEditPoints="1"/>
            </p:cNvSpPr>
            <p:nvPr/>
          </p:nvSpPr>
          <p:spPr bwMode="auto">
            <a:xfrm>
              <a:off x="5487989" y="3279776"/>
              <a:ext cx="392113" cy="392113"/>
            </a:xfrm>
            <a:custGeom>
              <a:avLst/>
              <a:gdLst>
                <a:gd name="T0" fmla="*/ 52 w 104"/>
                <a:gd name="T1" fmla="*/ 25 h 104"/>
                <a:gd name="T2" fmla="*/ 54 w 104"/>
                <a:gd name="T3" fmla="*/ 25 h 104"/>
                <a:gd name="T4" fmla="*/ 74 w 104"/>
                <a:gd name="T5" fmla="*/ 5 h 104"/>
                <a:gd name="T6" fmla="*/ 74 w 104"/>
                <a:gd name="T7" fmla="*/ 5 h 104"/>
                <a:gd name="T8" fmla="*/ 52 w 104"/>
                <a:gd name="T9" fmla="*/ 0 h 104"/>
                <a:gd name="T10" fmla="*/ 0 w 104"/>
                <a:gd name="T11" fmla="*/ 52 h 104"/>
                <a:gd name="T12" fmla="*/ 52 w 104"/>
                <a:gd name="T13" fmla="*/ 104 h 104"/>
                <a:gd name="T14" fmla="*/ 104 w 104"/>
                <a:gd name="T15" fmla="*/ 52 h 104"/>
                <a:gd name="T16" fmla="*/ 99 w 104"/>
                <a:gd name="T17" fmla="*/ 30 h 104"/>
                <a:gd name="T18" fmla="*/ 99 w 104"/>
                <a:gd name="T19" fmla="*/ 30 h 104"/>
                <a:gd name="T20" fmla="*/ 79 w 104"/>
                <a:gd name="T21" fmla="*/ 50 h 104"/>
                <a:gd name="T22" fmla="*/ 79 w 104"/>
                <a:gd name="T23" fmla="*/ 52 h 104"/>
                <a:gd name="T24" fmla="*/ 52 w 104"/>
                <a:gd name="T25" fmla="*/ 79 h 104"/>
                <a:gd name="T26" fmla="*/ 25 w 104"/>
                <a:gd name="T27" fmla="*/ 52 h 104"/>
                <a:gd name="T28" fmla="*/ 52 w 104"/>
                <a:gd name="T29" fmla="*/ 25 h 104"/>
                <a:gd name="T30" fmla="*/ 52 w 104"/>
                <a:gd name="T31" fmla="*/ 25 h 104"/>
                <a:gd name="T32" fmla="*/ 52 w 104"/>
                <a:gd name="T33" fmla="*/ 2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 h="104">
                  <a:moveTo>
                    <a:pt x="52" y="25"/>
                  </a:moveTo>
                  <a:cubicBezTo>
                    <a:pt x="53" y="25"/>
                    <a:pt x="54" y="25"/>
                    <a:pt x="54" y="25"/>
                  </a:cubicBezTo>
                  <a:cubicBezTo>
                    <a:pt x="74" y="5"/>
                    <a:pt x="74" y="5"/>
                    <a:pt x="74" y="5"/>
                  </a:cubicBezTo>
                  <a:cubicBezTo>
                    <a:pt x="74" y="5"/>
                    <a:pt x="74" y="5"/>
                    <a:pt x="74" y="5"/>
                  </a:cubicBezTo>
                  <a:cubicBezTo>
                    <a:pt x="68" y="2"/>
                    <a:pt x="60" y="0"/>
                    <a:pt x="52" y="0"/>
                  </a:cubicBezTo>
                  <a:cubicBezTo>
                    <a:pt x="24" y="0"/>
                    <a:pt x="0" y="23"/>
                    <a:pt x="0" y="52"/>
                  </a:cubicBezTo>
                  <a:cubicBezTo>
                    <a:pt x="0" y="81"/>
                    <a:pt x="24" y="104"/>
                    <a:pt x="52" y="104"/>
                  </a:cubicBezTo>
                  <a:cubicBezTo>
                    <a:pt x="81" y="104"/>
                    <a:pt x="104" y="81"/>
                    <a:pt x="104" y="52"/>
                  </a:cubicBezTo>
                  <a:cubicBezTo>
                    <a:pt x="104" y="44"/>
                    <a:pt x="102" y="37"/>
                    <a:pt x="99" y="30"/>
                  </a:cubicBezTo>
                  <a:cubicBezTo>
                    <a:pt x="99" y="30"/>
                    <a:pt x="99" y="30"/>
                    <a:pt x="99" y="30"/>
                  </a:cubicBezTo>
                  <a:cubicBezTo>
                    <a:pt x="79" y="50"/>
                    <a:pt x="79" y="50"/>
                    <a:pt x="79" y="50"/>
                  </a:cubicBezTo>
                  <a:cubicBezTo>
                    <a:pt x="79" y="50"/>
                    <a:pt x="79" y="51"/>
                    <a:pt x="79" y="52"/>
                  </a:cubicBezTo>
                  <a:cubicBezTo>
                    <a:pt x="79" y="67"/>
                    <a:pt x="67" y="79"/>
                    <a:pt x="52" y="79"/>
                  </a:cubicBezTo>
                  <a:cubicBezTo>
                    <a:pt x="37" y="79"/>
                    <a:pt x="25" y="67"/>
                    <a:pt x="25" y="52"/>
                  </a:cubicBezTo>
                  <a:cubicBezTo>
                    <a:pt x="25" y="37"/>
                    <a:pt x="37" y="25"/>
                    <a:pt x="52" y="25"/>
                  </a:cubicBezTo>
                  <a:close/>
                  <a:moveTo>
                    <a:pt x="52" y="25"/>
                  </a:moveTo>
                  <a:cubicBezTo>
                    <a:pt x="52" y="25"/>
                    <a:pt x="52" y="25"/>
                    <a:pt x="5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77"/>
            <p:cNvSpPr>
              <a:spLocks noEditPoints="1"/>
            </p:cNvSpPr>
            <p:nvPr/>
          </p:nvSpPr>
          <p:spPr bwMode="auto">
            <a:xfrm>
              <a:off x="5722939" y="2994026"/>
              <a:ext cx="444500" cy="441325"/>
            </a:xfrm>
            <a:custGeom>
              <a:avLst/>
              <a:gdLst>
                <a:gd name="T0" fmla="*/ 99 w 118"/>
                <a:gd name="T1" fmla="*/ 32 h 117"/>
                <a:gd name="T2" fmla="*/ 105 w 118"/>
                <a:gd name="T3" fmla="*/ 26 h 117"/>
                <a:gd name="T4" fmla="*/ 105 w 118"/>
                <a:gd name="T5" fmla="*/ 17 h 117"/>
                <a:gd name="T6" fmla="*/ 101 w 118"/>
                <a:gd name="T7" fmla="*/ 13 h 117"/>
                <a:gd name="T8" fmla="*/ 96 w 118"/>
                <a:gd name="T9" fmla="*/ 11 h 117"/>
                <a:gd name="T10" fmla="*/ 92 w 118"/>
                <a:gd name="T11" fmla="*/ 13 h 117"/>
                <a:gd name="T12" fmla="*/ 85 w 118"/>
                <a:gd name="T13" fmla="*/ 19 h 117"/>
                <a:gd name="T14" fmla="*/ 84 w 118"/>
                <a:gd name="T15" fmla="*/ 2 h 117"/>
                <a:gd name="T16" fmla="*/ 82 w 118"/>
                <a:gd name="T17" fmla="*/ 0 h 117"/>
                <a:gd name="T18" fmla="*/ 80 w 118"/>
                <a:gd name="T19" fmla="*/ 1 h 117"/>
                <a:gd name="T20" fmla="*/ 54 w 118"/>
                <a:gd name="T21" fmla="*/ 26 h 117"/>
                <a:gd name="T22" fmla="*/ 51 w 118"/>
                <a:gd name="T23" fmla="*/ 35 h 117"/>
                <a:gd name="T24" fmla="*/ 51 w 118"/>
                <a:gd name="T25" fmla="*/ 36 h 117"/>
                <a:gd name="T26" fmla="*/ 52 w 118"/>
                <a:gd name="T27" fmla="*/ 52 h 117"/>
                <a:gd name="T28" fmla="*/ 43 w 118"/>
                <a:gd name="T29" fmla="*/ 62 h 117"/>
                <a:gd name="T30" fmla="*/ 26 w 118"/>
                <a:gd name="T31" fmla="*/ 78 h 117"/>
                <a:gd name="T32" fmla="*/ 26 w 118"/>
                <a:gd name="T33" fmla="*/ 79 h 117"/>
                <a:gd name="T34" fmla="*/ 10 w 118"/>
                <a:gd name="T35" fmla="*/ 95 h 117"/>
                <a:gd name="T36" fmla="*/ 2 w 118"/>
                <a:gd name="T37" fmla="*/ 102 h 117"/>
                <a:gd name="T38" fmla="*/ 1 w 118"/>
                <a:gd name="T39" fmla="*/ 106 h 117"/>
                <a:gd name="T40" fmla="*/ 0 w 118"/>
                <a:gd name="T41" fmla="*/ 111 h 117"/>
                <a:gd name="T42" fmla="*/ 6 w 118"/>
                <a:gd name="T43" fmla="*/ 117 h 117"/>
                <a:gd name="T44" fmla="*/ 6 w 118"/>
                <a:gd name="T45" fmla="*/ 117 h 117"/>
                <a:gd name="T46" fmla="*/ 12 w 118"/>
                <a:gd name="T47" fmla="*/ 117 h 117"/>
                <a:gd name="T48" fmla="*/ 16 w 118"/>
                <a:gd name="T49" fmla="*/ 115 h 117"/>
                <a:gd name="T50" fmla="*/ 66 w 118"/>
                <a:gd name="T51" fmla="*/ 65 h 117"/>
                <a:gd name="T52" fmla="*/ 81 w 118"/>
                <a:gd name="T53" fmla="*/ 66 h 117"/>
                <a:gd name="T54" fmla="*/ 82 w 118"/>
                <a:gd name="T55" fmla="*/ 66 h 117"/>
                <a:gd name="T56" fmla="*/ 83 w 118"/>
                <a:gd name="T57" fmla="*/ 66 h 117"/>
                <a:gd name="T58" fmla="*/ 91 w 118"/>
                <a:gd name="T59" fmla="*/ 63 h 117"/>
                <a:gd name="T60" fmla="*/ 116 w 118"/>
                <a:gd name="T61" fmla="*/ 37 h 117"/>
                <a:gd name="T62" fmla="*/ 115 w 118"/>
                <a:gd name="T63" fmla="*/ 33 h 117"/>
                <a:gd name="T64" fmla="*/ 99 w 118"/>
                <a:gd name="T65" fmla="*/ 32 h 117"/>
                <a:gd name="T66" fmla="*/ 99 w 118"/>
                <a:gd name="T67" fmla="*/ 32 h 117"/>
                <a:gd name="T68" fmla="*/ 99 w 118"/>
                <a:gd name="T69" fmla="*/ 3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8" h="117">
                  <a:moveTo>
                    <a:pt x="99" y="32"/>
                  </a:moveTo>
                  <a:cubicBezTo>
                    <a:pt x="105" y="26"/>
                    <a:pt x="105" y="26"/>
                    <a:pt x="105" y="26"/>
                  </a:cubicBezTo>
                  <a:cubicBezTo>
                    <a:pt x="108" y="24"/>
                    <a:pt x="108" y="20"/>
                    <a:pt x="105" y="17"/>
                  </a:cubicBezTo>
                  <a:cubicBezTo>
                    <a:pt x="101" y="13"/>
                    <a:pt x="101" y="13"/>
                    <a:pt x="101" y="13"/>
                  </a:cubicBezTo>
                  <a:cubicBezTo>
                    <a:pt x="100" y="12"/>
                    <a:pt x="98" y="11"/>
                    <a:pt x="96" y="11"/>
                  </a:cubicBezTo>
                  <a:cubicBezTo>
                    <a:pt x="95" y="11"/>
                    <a:pt x="93" y="12"/>
                    <a:pt x="92" y="13"/>
                  </a:cubicBezTo>
                  <a:cubicBezTo>
                    <a:pt x="85" y="19"/>
                    <a:pt x="85" y="19"/>
                    <a:pt x="85" y="19"/>
                  </a:cubicBezTo>
                  <a:cubicBezTo>
                    <a:pt x="84" y="2"/>
                    <a:pt x="84" y="2"/>
                    <a:pt x="84" y="2"/>
                  </a:cubicBezTo>
                  <a:cubicBezTo>
                    <a:pt x="84" y="1"/>
                    <a:pt x="83" y="0"/>
                    <a:pt x="82" y="0"/>
                  </a:cubicBezTo>
                  <a:cubicBezTo>
                    <a:pt x="81" y="0"/>
                    <a:pt x="80" y="0"/>
                    <a:pt x="80" y="1"/>
                  </a:cubicBezTo>
                  <a:cubicBezTo>
                    <a:pt x="54" y="26"/>
                    <a:pt x="54" y="26"/>
                    <a:pt x="54" y="26"/>
                  </a:cubicBezTo>
                  <a:cubicBezTo>
                    <a:pt x="52" y="29"/>
                    <a:pt x="51" y="32"/>
                    <a:pt x="51" y="35"/>
                  </a:cubicBezTo>
                  <a:cubicBezTo>
                    <a:pt x="51" y="36"/>
                    <a:pt x="51" y="36"/>
                    <a:pt x="51" y="36"/>
                  </a:cubicBezTo>
                  <a:cubicBezTo>
                    <a:pt x="52" y="52"/>
                    <a:pt x="52" y="52"/>
                    <a:pt x="52" y="52"/>
                  </a:cubicBezTo>
                  <a:cubicBezTo>
                    <a:pt x="43" y="62"/>
                    <a:pt x="43" y="62"/>
                    <a:pt x="43" y="62"/>
                  </a:cubicBezTo>
                  <a:cubicBezTo>
                    <a:pt x="26" y="78"/>
                    <a:pt x="26" y="78"/>
                    <a:pt x="26" y="78"/>
                  </a:cubicBezTo>
                  <a:cubicBezTo>
                    <a:pt x="26" y="79"/>
                    <a:pt x="26" y="79"/>
                    <a:pt x="26" y="79"/>
                  </a:cubicBezTo>
                  <a:cubicBezTo>
                    <a:pt x="10" y="95"/>
                    <a:pt x="10" y="95"/>
                    <a:pt x="10" y="95"/>
                  </a:cubicBezTo>
                  <a:cubicBezTo>
                    <a:pt x="2" y="102"/>
                    <a:pt x="2" y="102"/>
                    <a:pt x="2" y="102"/>
                  </a:cubicBezTo>
                  <a:cubicBezTo>
                    <a:pt x="1" y="103"/>
                    <a:pt x="1" y="104"/>
                    <a:pt x="1" y="106"/>
                  </a:cubicBezTo>
                  <a:cubicBezTo>
                    <a:pt x="0" y="111"/>
                    <a:pt x="0" y="111"/>
                    <a:pt x="0" y="111"/>
                  </a:cubicBezTo>
                  <a:cubicBezTo>
                    <a:pt x="0" y="115"/>
                    <a:pt x="3" y="117"/>
                    <a:pt x="6" y="117"/>
                  </a:cubicBezTo>
                  <a:cubicBezTo>
                    <a:pt x="6" y="117"/>
                    <a:pt x="6" y="117"/>
                    <a:pt x="6" y="117"/>
                  </a:cubicBezTo>
                  <a:cubicBezTo>
                    <a:pt x="12" y="117"/>
                    <a:pt x="12" y="117"/>
                    <a:pt x="12" y="117"/>
                  </a:cubicBezTo>
                  <a:cubicBezTo>
                    <a:pt x="14" y="117"/>
                    <a:pt x="15" y="116"/>
                    <a:pt x="16" y="115"/>
                  </a:cubicBezTo>
                  <a:cubicBezTo>
                    <a:pt x="66" y="65"/>
                    <a:pt x="66" y="65"/>
                    <a:pt x="66" y="65"/>
                  </a:cubicBezTo>
                  <a:cubicBezTo>
                    <a:pt x="81" y="66"/>
                    <a:pt x="81" y="66"/>
                    <a:pt x="81" y="66"/>
                  </a:cubicBezTo>
                  <a:cubicBezTo>
                    <a:pt x="82" y="66"/>
                    <a:pt x="82" y="66"/>
                    <a:pt x="82" y="66"/>
                  </a:cubicBezTo>
                  <a:cubicBezTo>
                    <a:pt x="82" y="66"/>
                    <a:pt x="82" y="66"/>
                    <a:pt x="83" y="66"/>
                  </a:cubicBezTo>
                  <a:cubicBezTo>
                    <a:pt x="86" y="66"/>
                    <a:pt x="89" y="65"/>
                    <a:pt x="91" y="63"/>
                  </a:cubicBezTo>
                  <a:cubicBezTo>
                    <a:pt x="116" y="37"/>
                    <a:pt x="116" y="37"/>
                    <a:pt x="116" y="37"/>
                  </a:cubicBezTo>
                  <a:cubicBezTo>
                    <a:pt x="118" y="36"/>
                    <a:pt x="117" y="33"/>
                    <a:pt x="115" y="33"/>
                  </a:cubicBezTo>
                  <a:lnTo>
                    <a:pt x="99" y="32"/>
                  </a:lnTo>
                  <a:close/>
                  <a:moveTo>
                    <a:pt x="99" y="32"/>
                  </a:moveTo>
                  <a:cubicBezTo>
                    <a:pt x="99" y="32"/>
                    <a:pt x="99" y="32"/>
                    <a:pt x="99"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4" name="组合 43"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858111" y="1998511"/>
            <a:ext cx="369488" cy="372593"/>
            <a:chOff x="5216526" y="1358901"/>
            <a:chExt cx="566738" cy="571500"/>
          </a:xfrm>
          <a:solidFill>
            <a:schemeClr val="bg1"/>
          </a:solidFill>
        </p:grpSpPr>
        <p:sp>
          <p:nvSpPr>
            <p:cNvPr id="45" name="Freeform 78"/>
            <p:cNvSpPr>
              <a:spLocks/>
            </p:cNvSpPr>
            <p:nvPr/>
          </p:nvSpPr>
          <p:spPr bwMode="auto">
            <a:xfrm>
              <a:off x="5416551" y="1562101"/>
              <a:ext cx="366713" cy="368300"/>
            </a:xfrm>
            <a:custGeom>
              <a:avLst/>
              <a:gdLst>
                <a:gd name="T0" fmla="*/ 27 w 97"/>
                <a:gd name="T1" fmla="*/ 26 h 98"/>
                <a:gd name="T2" fmla="*/ 26 w 97"/>
                <a:gd name="T3" fmla="*/ 27 h 98"/>
                <a:gd name="T4" fmla="*/ 0 w 97"/>
                <a:gd name="T5" fmla="*/ 90 h 98"/>
                <a:gd name="T6" fmla="*/ 0 w 97"/>
                <a:gd name="T7" fmla="*/ 91 h 98"/>
                <a:gd name="T8" fmla="*/ 1 w 97"/>
                <a:gd name="T9" fmla="*/ 93 h 98"/>
                <a:gd name="T10" fmla="*/ 53 w 97"/>
                <a:gd name="T11" fmla="*/ 89 h 98"/>
                <a:gd name="T12" fmla="*/ 89 w 97"/>
                <a:gd name="T13" fmla="*/ 51 h 98"/>
                <a:gd name="T14" fmla="*/ 92 w 97"/>
                <a:gd name="T15" fmla="*/ 2 h 98"/>
                <a:gd name="T16" fmla="*/ 91 w 97"/>
                <a:gd name="T17" fmla="*/ 1 h 98"/>
                <a:gd name="T18" fmla="*/ 89 w 97"/>
                <a:gd name="T19" fmla="*/ 1 h 98"/>
                <a:gd name="T20" fmla="*/ 27 w 97"/>
                <a:gd name="T21" fmla="*/ 2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98">
                  <a:moveTo>
                    <a:pt x="27" y="26"/>
                  </a:moveTo>
                  <a:cubicBezTo>
                    <a:pt x="26" y="26"/>
                    <a:pt x="26" y="27"/>
                    <a:pt x="26" y="27"/>
                  </a:cubicBezTo>
                  <a:cubicBezTo>
                    <a:pt x="0" y="90"/>
                    <a:pt x="0" y="90"/>
                    <a:pt x="0" y="90"/>
                  </a:cubicBezTo>
                  <a:cubicBezTo>
                    <a:pt x="0" y="90"/>
                    <a:pt x="0" y="91"/>
                    <a:pt x="0" y="91"/>
                  </a:cubicBezTo>
                  <a:cubicBezTo>
                    <a:pt x="0" y="92"/>
                    <a:pt x="1" y="92"/>
                    <a:pt x="1" y="93"/>
                  </a:cubicBezTo>
                  <a:cubicBezTo>
                    <a:pt x="19" y="98"/>
                    <a:pt x="37" y="96"/>
                    <a:pt x="53" y="89"/>
                  </a:cubicBezTo>
                  <a:cubicBezTo>
                    <a:pt x="70" y="81"/>
                    <a:pt x="82" y="67"/>
                    <a:pt x="89" y="51"/>
                  </a:cubicBezTo>
                  <a:cubicBezTo>
                    <a:pt x="96" y="35"/>
                    <a:pt x="97" y="18"/>
                    <a:pt x="92" y="2"/>
                  </a:cubicBezTo>
                  <a:cubicBezTo>
                    <a:pt x="92" y="2"/>
                    <a:pt x="92" y="1"/>
                    <a:pt x="91" y="1"/>
                  </a:cubicBezTo>
                  <a:cubicBezTo>
                    <a:pt x="90" y="0"/>
                    <a:pt x="90" y="0"/>
                    <a:pt x="89" y="1"/>
                  </a:cubicBezTo>
                  <a:lnTo>
                    <a:pt x="27"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79"/>
            <p:cNvSpPr>
              <a:spLocks noEditPoints="1"/>
            </p:cNvSpPr>
            <p:nvPr/>
          </p:nvSpPr>
          <p:spPr bwMode="auto">
            <a:xfrm>
              <a:off x="5359401" y="1358901"/>
              <a:ext cx="385763" cy="263525"/>
            </a:xfrm>
            <a:custGeom>
              <a:avLst/>
              <a:gdLst>
                <a:gd name="T0" fmla="*/ 41 w 102"/>
                <a:gd name="T1" fmla="*/ 69 h 70"/>
                <a:gd name="T2" fmla="*/ 100 w 102"/>
                <a:gd name="T3" fmla="*/ 45 h 70"/>
                <a:gd name="T4" fmla="*/ 101 w 102"/>
                <a:gd name="T5" fmla="*/ 43 h 70"/>
                <a:gd name="T6" fmla="*/ 101 w 102"/>
                <a:gd name="T7" fmla="*/ 42 h 70"/>
                <a:gd name="T8" fmla="*/ 65 w 102"/>
                <a:gd name="T9" fmla="*/ 9 h 70"/>
                <a:gd name="T10" fmla="*/ 1 w 102"/>
                <a:gd name="T11" fmla="*/ 13 h 70"/>
                <a:gd name="T12" fmla="*/ 0 w 102"/>
                <a:gd name="T13" fmla="*/ 14 h 70"/>
                <a:gd name="T14" fmla="*/ 0 w 102"/>
                <a:gd name="T15" fmla="*/ 14 h 70"/>
                <a:gd name="T16" fmla="*/ 0 w 102"/>
                <a:gd name="T17" fmla="*/ 16 h 70"/>
                <a:gd name="T18" fmla="*/ 38 w 102"/>
                <a:gd name="T19" fmla="*/ 68 h 70"/>
                <a:gd name="T20" fmla="*/ 41 w 102"/>
                <a:gd name="T21" fmla="*/ 69 h 70"/>
                <a:gd name="T22" fmla="*/ 43 w 102"/>
                <a:gd name="T23" fmla="*/ 56 h 70"/>
                <a:gd name="T24" fmla="*/ 16 w 102"/>
                <a:gd name="T25" fmla="*/ 19 h 70"/>
                <a:gd name="T26" fmla="*/ 32 w 102"/>
                <a:gd name="T27" fmla="*/ 15 h 70"/>
                <a:gd name="T28" fmla="*/ 61 w 102"/>
                <a:gd name="T29" fmla="*/ 20 h 70"/>
                <a:gd name="T30" fmla="*/ 79 w 102"/>
                <a:gd name="T31" fmla="*/ 31 h 70"/>
                <a:gd name="T32" fmla="*/ 85 w 102"/>
                <a:gd name="T33" fmla="*/ 38 h 70"/>
                <a:gd name="T34" fmla="*/ 43 w 102"/>
                <a:gd name="T35" fmla="*/ 56 h 70"/>
                <a:gd name="T36" fmla="*/ 43 w 102"/>
                <a:gd name="T37" fmla="*/ 56 h 70"/>
                <a:gd name="T38" fmla="*/ 43 w 102"/>
                <a:gd name="T39" fmla="*/ 5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2" h="70">
                  <a:moveTo>
                    <a:pt x="41" y="69"/>
                  </a:moveTo>
                  <a:cubicBezTo>
                    <a:pt x="100" y="45"/>
                    <a:pt x="100" y="45"/>
                    <a:pt x="100" y="45"/>
                  </a:cubicBezTo>
                  <a:cubicBezTo>
                    <a:pt x="101" y="44"/>
                    <a:pt x="101" y="44"/>
                    <a:pt x="101" y="43"/>
                  </a:cubicBezTo>
                  <a:cubicBezTo>
                    <a:pt x="102" y="43"/>
                    <a:pt x="102" y="42"/>
                    <a:pt x="101" y="42"/>
                  </a:cubicBezTo>
                  <a:cubicBezTo>
                    <a:pt x="93" y="27"/>
                    <a:pt x="81" y="15"/>
                    <a:pt x="65" y="9"/>
                  </a:cubicBezTo>
                  <a:cubicBezTo>
                    <a:pt x="44" y="0"/>
                    <a:pt x="21" y="2"/>
                    <a:pt x="1" y="13"/>
                  </a:cubicBezTo>
                  <a:cubicBezTo>
                    <a:pt x="1" y="13"/>
                    <a:pt x="0" y="13"/>
                    <a:pt x="0" y="14"/>
                  </a:cubicBezTo>
                  <a:cubicBezTo>
                    <a:pt x="0" y="14"/>
                    <a:pt x="0" y="14"/>
                    <a:pt x="0" y="14"/>
                  </a:cubicBezTo>
                  <a:cubicBezTo>
                    <a:pt x="0" y="15"/>
                    <a:pt x="0" y="16"/>
                    <a:pt x="0" y="16"/>
                  </a:cubicBezTo>
                  <a:cubicBezTo>
                    <a:pt x="38" y="68"/>
                    <a:pt x="38" y="68"/>
                    <a:pt x="38" y="68"/>
                  </a:cubicBezTo>
                  <a:cubicBezTo>
                    <a:pt x="38" y="69"/>
                    <a:pt x="40" y="70"/>
                    <a:pt x="41" y="69"/>
                  </a:cubicBezTo>
                  <a:close/>
                  <a:moveTo>
                    <a:pt x="43" y="56"/>
                  </a:moveTo>
                  <a:cubicBezTo>
                    <a:pt x="16" y="19"/>
                    <a:pt x="16" y="19"/>
                    <a:pt x="16" y="19"/>
                  </a:cubicBezTo>
                  <a:cubicBezTo>
                    <a:pt x="22" y="17"/>
                    <a:pt x="27" y="16"/>
                    <a:pt x="32" y="15"/>
                  </a:cubicBezTo>
                  <a:cubicBezTo>
                    <a:pt x="42" y="14"/>
                    <a:pt x="52" y="16"/>
                    <a:pt x="61" y="20"/>
                  </a:cubicBezTo>
                  <a:cubicBezTo>
                    <a:pt x="67" y="23"/>
                    <a:pt x="74" y="26"/>
                    <a:pt x="79" y="31"/>
                  </a:cubicBezTo>
                  <a:cubicBezTo>
                    <a:pt x="81" y="34"/>
                    <a:pt x="83" y="36"/>
                    <a:pt x="85" y="38"/>
                  </a:cubicBezTo>
                  <a:lnTo>
                    <a:pt x="43" y="56"/>
                  </a:lnTo>
                  <a:close/>
                  <a:moveTo>
                    <a:pt x="43" y="56"/>
                  </a:moveTo>
                  <a:cubicBezTo>
                    <a:pt x="43" y="56"/>
                    <a:pt x="43" y="56"/>
                    <a:pt x="43" y="5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80"/>
            <p:cNvSpPr>
              <a:spLocks noEditPoints="1"/>
            </p:cNvSpPr>
            <p:nvPr/>
          </p:nvSpPr>
          <p:spPr bwMode="auto">
            <a:xfrm>
              <a:off x="5216526" y="1438276"/>
              <a:ext cx="260350" cy="450850"/>
            </a:xfrm>
            <a:custGeom>
              <a:avLst/>
              <a:gdLst>
                <a:gd name="T0" fmla="*/ 43 w 69"/>
                <a:gd name="T1" fmla="*/ 118 h 120"/>
                <a:gd name="T2" fmla="*/ 68 w 69"/>
                <a:gd name="T3" fmla="*/ 57 h 120"/>
                <a:gd name="T4" fmla="*/ 68 w 69"/>
                <a:gd name="T5" fmla="*/ 55 h 120"/>
                <a:gd name="T6" fmla="*/ 29 w 69"/>
                <a:gd name="T7" fmla="*/ 1 h 120"/>
                <a:gd name="T8" fmla="*/ 28 w 69"/>
                <a:gd name="T9" fmla="*/ 0 h 120"/>
                <a:gd name="T10" fmla="*/ 26 w 69"/>
                <a:gd name="T11" fmla="*/ 1 h 120"/>
                <a:gd name="T12" fmla="*/ 8 w 69"/>
                <a:gd name="T13" fmla="*/ 27 h 120"/>
                <a:gd name="T14" fmla="*/ 6 w 69"/>
                <a:gd name="T15" fmla="*/ 80 h 120"/>
                <a:gd name="T16" fmla="*/ 40 w 69"/>
                <a:gd name="T17" fmla="*/ 119 h 120"/>
                <a:gd name="T18" fmla="*/ 42 w 69"/>
                <a:gd name="T19" fmla="*/ 120 h 120"/>
                <a:gd name="T20" fmla="*/ 43 w 69"/>
                <a:gd name="T21" fmla="*/ 118 h 120"/>
                <a:gd name="T22" fmla="*/ 43 w 69"/>
                <a:gd name="T23" fmla="*/ 118 h 120"/>
                <a:gd name="T24" fmla="*/ 43 w 69"/>
                <a:gd name="T25" fmla="*/ 11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20">
                  <a:moveTo>
                    <a:pt x="43" y="118"/>
                  </a:moveTo>
                  <a:cubicBezTo>
                    <a:pt x="68" y="57"/>
                    <a:pt x="68" y="57"/>
                    <a:pt x="68" y="57"/>
                  </a:cubicBezTo>
                  <a:cubicBezTo>
                    <a:pt x="69" y="57"/>
                    <a:pt x="69" y="56"/>
                    <a:pt x="68" y="55"/>
                  </a:cubicBezTo>
                  <a:cubicBezTo>
                    <a:pt x="29" y="1"/>
                    <a:pt x="29" y="1"/>
                    <a:pt x="29" y="1"/>
                  </a:cubicBezTo>
                  <a:cubicBezTo>
                    <a:pt x="29" y="1"/>
                    <a:pt x="29" y="1"/>
                    <a:pt x="28" y="0"/>
                  </a:cubicBezTo>
                  <a:cubicBezTo>
                    <a:pt x="27" y="0"/>
                    <a:pt x="27" y="1"/>
                    <a:pt x="26" y="1"/>
                  </a:cubicBezTo>
                  <a:cubicBezTo>
                    <a:pt x="18" y="8"/>
                    <a:pt x="12" y="17"/>
                    <a:pt x="8" y="27"/>
                  </a:cubicBezTo>
                  <a:cubicBezTo>
                    <a:pt x="1" y="44"/>
                    <a:pt x="0" y="63"/>
                    <a:pt x="6" y="80"/>
                  </a:cubicBezTo>
                  <a:cubicBezTo>
                    <a:pt x="12" y="97"/>
                    <a:pt x="24" y="111"/>
                    <a:pt x="40" y="119"/>
                  </a:cubicBezTo>
                  <a:cubicBezTo>
                    <a:pt x="40" y="120"/>
                    <a:pt x="41" y="120"/>
                    <a:pt x="42" y="120"/>
                  </a:cubicBezTo>
                  <a:cubicBezTo>
                    <a:pt x="42" y="119"/>
                    <a:pt x="43" y="119"/>
                    <a:pt x="43" y="118"/>
                  </a:cubicBezTo>
                  <a:close/>
                  <a:moveTo>
                    <a:pt x="43" y="118"/>
                  </a:moveTo>
                  <a:cubicBezTo>
                    <a:pt x="43" y="118"/>
                    <a:pt x="43" y="118"/>
                    <a:pt x="43" y="1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8" name="组合 47"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GrpSpPr/>
          <p:nvPr/>
        </p:nvGrpSpPr>
        <p:grpSpPr>
          <a:xfrm>
            <a:off x="1815159" y="3654932"/>
            <a:ext cx="425378" cy="404678"/>
            <a:chOff x="6323014" y="4870451"/>
            <a:chExt cx="652463" cy="620713"/>
          </a:xfrm>
          <a:solidFill>
            <a:schemeClr val="bg1"/>
          </a:solidFill>
        </p:grpSpPr>
        <p:sp>
          <p:nvSpPr>
            <p:cNvPr id="49" name="Freeform 81"/>
            <p:cNvSpPr>
              <a:spLocks/>
            </p:cNvSpPr>
            <p:nvPr/>
          </p:nvSpPr>
          <p:spPr bwMode="auto">
            <a:xfrm>
              <a:off x="6789739" y="4870451"/>
              <a:ext cx="185738" cy="185738"/>
            </a:xfrm>
            <a:custGeom>
              <a:avLst/>
              <a:gdLst>
                <a:gd name="T0" fmla="*/ 38 w 49"/>
                <a:gd name="T1" fmla="*/ 11 h 49"/>
                <a:gd name="T2" fmla="*/ 3 w 49"/>
                <a:gd name="T3" fmla="*/ 7 h 49"/>
                <a:gd name="T4" fmla="*/ 2 w 49"/>
                <a:gd name="T5" fmla="*/ 15 h 49"/>
                <a:gd name="T6" fmla="*/ 34 w 49"/>
                <a:gd name="T7" fmla="*/ 47 h 49"/>
                <a:gd name="T8" fmla="*/ 42 w 49"/>
                <a:gd name="T9" fmla="*/ 46 h 49"/>
                <a:gd name="T10" fmla="*/ 38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38" y="11"/>
                  </a:moveTo>
                  <a:cubicBezTo>
                    <a:pt x="28" y="2"/>
                    <a:pt x="14" y="0"/>
                    <a:pt x="3" y="7"/>
                  </a:cubicBezTo>
                  <a:cubicBezTo>
                    <a:pt x="0" y="9"/>
                    <a:pt x="0" y="13"/>
                    <a:pt x="2" y="15"/>
                  </a:cubicBezTo>
                  <a:cubicBezTo>
                    <a:pt x="34" y="47"/>
                    <a:pt x="34" y="47"/>
                    <a:pt x="34" y="47"/>
                  </a:cubicBezTo>
                  <a:cubicBezTo>
                    <a:pt x="36" y="49"/>
                    <a:pt x="40" y="49"/>
                    <a:pt x="42" y="46"/>
                  </a:cubicBezTo>
                  <a:cubicBezTo>
                    <a:pt x="49" y="35"/>
                    <a:pt x="47" y="21"/>
                    <a:pt x="3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82"/>
            <p:cNvSpPr>
              <a:spLocks noEditPoints="1"/>
            </p:cNvSpPr>
            <p:nvPr/>
          </p:nvSpPr>
          <p:spPr bwMode="auto">
            <a:xfrm>
              <a:off x="6364289" y="4924426"/>
              <a:ext cx="554038" cy="566738"/>
            </a:xfrm>
            <a:custGeom>
              <a:avLst/>
              <a:gdLst>
                <a:gd name="T0" fmla="*/ 134 w 147"/>
                <a:gd name="T1" fmla="*/ 115 h 151"/>
                <a:gd name="T2" fmla="*/ 147 w 147"/>
                <a:gd name="T3" fmla="*/ 72 h 151"/>
                <a:gd name="T4" fmla="*/ 75 w 147"/>
                <a:gd name="T5" fmla="*/ 0 h 151"/>
                <a:gd name="T6" fmla="*/ 74 w 147"/>
                <a:gd name="T7" fmla="*/ 0 h 151"/>
                <a:gd name="T8" fmla="*/ 3 w 147"/>
                <a:gd name="T9" fmla="*/ 72 h 151"/>
                <a:gd name="T10" fmla="*/ 15 w 147"/>
                <a:gd name="T11" fmla="*/ 112 h 151"/>
                <a:gd name="T12" fmla="*/ 2 w 147"/>
                <a:gd name="T13" fmla="*/ 137 h 151"/>
                <a:gd name="T14" fmla="*/ 6 w 147"/>
                <a:gd name="T15" fmla="*/ 150 h 151"/>
                <a:gd name="T16" fmla="*/ 11 w 147"/>
                <a:gd name="T17" fmla="*/ 151 h 151"/>
                <a:gd name="T18" fmla="*/ 20 w 147"/>
                <a:gd name="T19" fmla="*/ 146 h 151"/>
                <a:gd name="T20" fmla="*/ 29 w 147"/>
                <a:gd name="T21" fmla="*/ 128 h 151"/>
                <a:gd name="T22" fmla="*/ 74 w 147"/>
                <a:gd name="T23" fmla="*/ 145 h 151"/>
                <a:gd name="T24" fmla="*/ 75 w 147"/>
                <a:gd name="T25" fmla="*/ 145 h 151"/>
                <a:gd name="T26" fmla="*/ 119 w 147"/>
                <a:gd name="T27" fmla="*/ 129 h 151"/>
                <a:gd name="T28" fmla="*/ 127 w 147"/>
                <a:gd name="T29" fmla="*/ 146 h 151"/>
                <a:gd name="T30" fmla="*/ 136 w 147"/>
                <a:gd name="T31" fmla="*/ 151 h 151"/>
                <a:gd name="T32" fmla="*/ 141 w 147"/>
                <a:gd name="T33" fmla="*/ 150 h 151"/>
                <a:gd name="T34" fmla="*/ 145 w 147"/>
                <a:gd name="T35" fmla="*/ 137 h 151"/>
                <a:gd name="T36" fmla="*/ 134 w 147"/>
                <a:gd name="T37" fmla="*/ 115 h 151"/>
                <a:gd name="T38" fmla="*/ 75 w 147"/>
                <a:gd name="T39" fmla="*/ 125 h 151"/>
                <a:gd name="T40" fmla="*/ 74 w 147"/>
                <a:gd name="T41" fmla="*/ 125 h 151"/>
                <a:gd name="T42" fmla="*/ 22 w 147"/>
                <a:gd name="T43" fmla="*/ 72 h 151"/>
                <a:gd name="T44" fmla="*/ 74 w 147"/>
                <a:gd name="T45" fmla="*/ 20 h 151"/>
                <a:gd name="T46" fmla="*/ 75 w 147"/>
                <a:gd name="T47" fmla="*/ 19 h 151"/>
                <a:gd name="T48" fmla="*/ 128 w 147"/>
                <a:gd name="T49" fmla="*/ 72 h 151"/>
                <a:gd name="T50" fmla="*/ 75 w 147"/>
                <a:gd name="T51" fmla="*/ 12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7" h="151">
                  <a:moveTo>
                    <a:pt x="134" y="115"/>
                  </a:moveTo>
                  <a:cubicBezTo>
                    <a:pt x="142" y="103"/>
                    <a:pt x="147" y="88"/>
                    <a:pt x="147" y="72"/>
                  </a:cubicBezTo>
                  <a:cubicBezTo>
                    <a:pt x="147" y="32"/>
                    <a:pt x="115" y="0"/>
                    <a:pt x="75" y="0"/>
                  </a:cubicBezTo>
                  <a:cubicBezTo>
                    <a:pt x="75" y="0"/>
                    <a:pt x="74" y="0"/>
                    <a:pt x="74" y="0"/>
                  </a:cubicBezTo>
                  <a:cubicBezTo>
                    <a:pt x="35" y="0"/>
                    <a:pt x="3" y="33"/>
                    <a:pt x="3" y="72"/>
                  </a:cubicBezTo>
                  <a:cubicBezTo>
                    <a:pt x="3" y="87"/>
                    <a:pt x="7" y="101"/>
                    <a:pt x="15" y="112"/>
                  </a:cubicBezTo>
                  <a:cubicBezTo>
                    <a:pt x="2" y="137"/>
                    <a:pt x="2" y="137"/>
                    <a:pt x="2" y="137"/>
                  </a:cubicBezTo>
                  <a:cubicBezTo>
                    <a:pt x="0" y="142"/>
                    <a:pt x="2" y="148"/>
                    <a:pt x="6" y="150"/>
                  </a:cubicBezTo>
                  <a:cubicBezTo>
                    <a:pt x="8" y="151"/>
                    <a:pt x="9" y="151"/>
                    <a:pt x="11" y="151"/>
                  </a:cubicBezTo>
                  <a:cubicBezTo>
                    <a:pt x="14" y="151"/>
                    <a:pt x="18" y="149"/>
                    <a:pt x="20" y="146"/>
                  </a:cubicBezTo>
                  <a:cubicBezTo>
                    <a:pt x="29" y="128"/>
                    <a:pt x="29" y="128"/>
                    <a:pt x="29" y="128"/>
                  </a:cubicBezTo>
                  <a:cubicBezTo>
                    <a:pt x="41" y="138"/>
                    <a:pt x="57" y="145"/>
                    <a:pt x="74" y="145"/>
                  </a:cubicBezTo>
                  <a:cubicBezTo>
                    <a:pt x="74" y="145"/>
                    <a:pt x="75" y="145"/>
                    <a:pt x="75" y="145"/>
                  </a:cubicBezTo>
                  <a:cubicBezTo>
                    <a:pt x="92" y="145"/>
                    <a:pt x="107" y="139"/>
                    <a:pt x="119" y="129"/>
                  </a:cubicBezTo>
                  <a:cubicBezTo>
                    <a:pt x="127" y="146"/>
                    <a:pt x="127" y="146"/>
                    <a:pt x="127" y="146"/>
                  </a:cubicBezTo>
                  <a:cubicBezTo>
                    <a:pt x="129" y="149"/>
                    <a:pt x="133" y="151"/>
                    <a:pt x="136" y="151"/>
                  </a:cubicBezTo>
                  <a:cubicBezTo>
                    <a:pt x="138" y="151"/>
                    <a:pt x="139" y="151"/>
                    <a:pt x="141" y="150"/>
                  </a:cubicBezTo>
                  <a:cubicBezTo>
                    <a:pt x="145" y="148"/>
                    <a:pt x="147" y="142"/>
                    <a:pt x="145" y="137"/>
                  </a:cubicBezTo>
                  <a:lnTo>
                    <a:pt x="134" y="115"/>
                  </a:lnTo>
                  <a:close/>
                  <a:moveTo>
                    <a:pt x="75" y="125"/>
                  </a:moveTo>
                  <a:cubicBezTo>
                    <a:pt x="75" y="125"/>
                    <a:pt x="74" y="125"/>
                    <a:pt x="74" y="125"/>
                  </a:cubicBezTo>
                  <a:cubicBezTo>
                    <a:pt x="45" y="125"/>
                    <a:pt x="22" y="101"/>
                    <a:pt x="22" y="72"/>
                  </a:cubicBezTo>
                  <a:cubicBezTo>
                    <a:pt x="22" y="43"/>
                    <a:pt x="45" y="20"/>
                    <a:pt x="74" y="20"/>
                  </a:cubicBezTo>
                  <a:cubicBezTo>
                    <a:pt x="74" y="20"/>
                    <a:pt x="75" y="19"/>
                    <a:pt x="75" y="19"/>
                  </a:cubicBezTo>
                  <a:cubicBezTo>
                    <a:pt x="104" y="19"/>
                    <a:pt x="128" y="43"/>
                    <a:pt x="128" y="72"/>
                  </a:cubicBezTo>
                  <a:cubicBezTo>
                    <a:pt x="128" y="102"/>
                    <a:pt x="104" y="125"/>
                    <a:pt x="75"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83"/>
            <p:cNvSpPr>
              <a:spLocks/>
            </p:cNvSpPr>
            <p:nvPr/>
          </p:nvSpPr>
          <p:spPr bwMode="auto">
            <a:xfrm>
              <a:off x="6534151" y="5092701"/>
              <a:ext cx="131763" cy="236538"/>
            </a:xfrm>
            <a:custGeom>
              <a:avLst/>
              <a:gdLst>
                <a:gd name="T0" fmla="*/ 30 w 35"/>
                <a:gd name="T1" fmla="*/ 0 h 63"/>
                <a:gd name="T2" fmla="*/ 29 w 35"/>
                <a:gd name="T3" fmla="*/ 0 h 63"/>
                <a:gd name="T4" fmla="*/ 24 w 35"/>
                <a:gd name="T5" fmla="*/ 6 h 63"/>
                <a:gd name="T6" fmla="*/ 24 w 35"/>
                <a:gd name="T7" fmla="*/ 27 h 63"/>
                <a:gd name="T8" fmla="*/ 2 w 35"/>
                <a:gd name="T9" fmla="*/ 54 h 63"/>
                <a:gd name="T10" fmla="*/ 3 w 35"/>
                <a:gd name="T11" fmla="*/ 61 h 63"/>
                <a:gd name="T12" fmla="*/ 6 w 35"/>
                <a:gd name="T13" fmla="*/ 63 h 63"/>
                <a:gd name="T14" fmla="*/ 10 w 35"/>
                <a:gd name="T15" fmla="*/ 61 h 63"/>
                <a:gd name="T16" fmla="*/ 29 w 35"/>
                <a:gd name="T17" fmla="*/ 39 h 63"/>
                <a:gd name="T18" fmla="*/ 33 w 35"/>
                <a:gd name="T19" fmla="*/ 34 h 63"/>
                <a:gd name="T20" fmla="*/ 35 w 35"/>
                <a:gd name="T21" fmla="*/ 29 h 63"/>
                <a:gd name="T22" fmla="*/ 35 w 35"/>
                <a:gd name="T23" fmla="*/ 6 h 63"/>
                <a:gd name="T24" fmla="*/ 30 w 35"/>
                <a:gd name="T2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63">
                  <a:moveTo>
                    <a:pt x="30" y="0"/>
                  </a:moveTo>
                  <a:cubicBezTo>
                    <a:pt x="30" y="0"/>
                    <a:pt x="29" y="0"/>
                    <a:pt x="29" y="0"/>
                  </a:cubicBezTo>
                  <a:cubicBezTo>
                    <a:pt x="26" y="1"/>
                    <a:pt x="24" y="3"/>
                    <a:pt x="24" y="6"/>
                  </a:cubicBezTo>
                  <a:cubicBezTo>
                    <a:pt x="24" y="27"/>
                    <a:pt x="24" y="27"/>
                    <a:pt x="24" y="27"/>
                  </a:cubicBezTo>
                  <a:cubicBezTo>
                    <a:pt x="2" y="54"/>
                    <a:pt x="2" y="54"/>
                    <a:pt x="2" y="54"/>
                  </a:cubicBezTo>
                  <a:cubicBezTo>
                    <a:pt x="0" y="56"/>
                    <a:pt x="0" y="59"/>
                    <a:pt x="3" y="61"/>
                  </a:cubicBezTo>
                  <a:cubicBezTo>
                    <a:pt x="4" y="62"/>
                    <a:pt x="5" y="63"/>
                    <a:pt x="6" y="63"/>
                  </a:cubicBezTo>
                  <a:cubicBezTo>
                    <a:pt x="8" y="63"/>
                    <a:pt x="9" y="62"/>
                    <a:pt x="10" y="61"/>
                  </a:cubicBezTo>
                  <a:cubicBezTo>
                    <a:pt x="29" y="39"/>
                    <a:pt x="29" y="39"/>
                    <a:pt x="29" y="39"/>
                  </a:cubicBezTo>
                  <a:cubicBezTo>
                    <a:pt x="33" y="34"/>
                    <a:pt x="33" y="34"/>
                    <a:pt x="33" y="34"/>
                  </a:cubicBezTo>
                  <a:cubicBezTo>
                    <a:pt x="35" y="33"/>
                    <a:pt x="35" y="31"/>
                    <a:pt x="35" y="29"/>
                  </a:cubicBezTo>
                  <a:cubicBezTo>
                    <a:pt x="35" y="6"/>
                    <a:pt x="35" y="6"/>
                    <a:pt x="35" y="6"/>
                  </a:cubicBezTo>
                  <a:cubicBezTo>
                    <a:pt x="35" y="3"/>
                    <a:pt x="33" y="0"/>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4"/>
            <p:cNvSpPr>
              <a:spLocks/>
            </p:cNvSpPr>
            <p:nvPr/>
          </p:nvSpPr>
          <p:spPr bwMode="auto">
            <a:xfrm>
              <a:off x="6323014" y="4870451"/>
              <a:ext cx="184150" cy="185738"/>
            </a:xfrm>
            <a:custGeom>
              <a:avLst/>
              <a:gdLst>
                <a:gd name="T0" fmla="*/ 11 w 49"/>
                <a:gd name="T1" fmla="*/ 11 h 49"/>
                <a:gd name="T2" fmla="*/ 7 w 49"/>
                <a:gd name="T3" fmla="*/ 46 h 49"/>
                <a:gd name="T4" fmla="*/ 14 w 49"/>
                <a:gd name="T5" fmla="*/ 47 h 49"/>
                <a:gd name="T6" fmla="*/ 46 w 49"/>
                <a:gd name="T7" fmla="*/ 15 h 49"/>
                <a:gd name="T8" fmla="*/ 45 w 49"/>
                <a:gd name="T9" fmla="*/ 7 h 49"/>
                <a:gd name="T10" fmla="*/ 11 w 49"/>
                <a:gd name="T11" fmla="*/ 11 h 49"/>
              </a:gdLst>
              <a:ahLst/>
              <a:cxnLst>
                <a:cxn ang="0">
                  <a:pos x="T0" y="T1"/>
                </a:cxn>
                <a:cxn ang="0">
                  <a:pos x="T2" y="T3"/>
                </a:cxn>
                <a:cxn ang="0">
                  <a:pos x="T4" y="T5"/>
                </a:cxn>
                <a:cxn ang="0">
                  <a:pos x="T6" y="T7"/>
                </a:cxn>
                <a:cxn ang="0">
                  <a:pos x="T8" y="T9"/>
                </a:cxn>
                <a:cxn ang="0">
                  <a:pos x="T10" y="T11"/>
                </a:cxn>
              </a:cxnLst>
              <a:rect l="0" t="0" r="r" b="b"/>
              <a:pathLst>
                <a:path w="49" h="49">
                  <a:moveTo>
                    <a:pt x="11" y="11"/>
                  </a:moveTo>
                  <a:cubicBezTo>
                    <a:pt x="1" y="21"/>
                    <a:pt x="0" y="35"/>
                    <a:pt x="7" y="46"/>
                  </a:cubicBezTo>
                  <a:cubicBezTo>
                    <a:pt x="9" y="49"/>
                    <a:pt x="12" y="49"/>
                    <a:pt x="14" y="47"/>
                  </a:cubicBezTo>
                  <a:cubicBezTo>
                    <a:pt x="46" y="15"/>
                    <a:pt x="46" y="15"/>
                    <a:pt x="46" y="15"/>
                  </a:cubicBezTo>
                  <a:cubicBezTo>
                    <a:pt x="49" y="13"/>
                    <a:pt x="48" y="9"/>
                    <a:pt x="45" y="7"/>
                  </a:cubicBezTo>
                  <a:cubicBezTo>
                    <a:pt x="35" y="0"/>
                    <a:pt x="20" y="2"/>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3" name="H0009(S3).png"/>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751389" y="1594421"/>
            <a:ext cx="5123298" cy="5263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4" name="图片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376160" y="1999203"/>
            <a:ext cx="1859280" cy="3279648"/>
          </a:xfrm>
          <a:prstGeom prst="rect">
            <a:avLst/>
          </a:prstGeom>
        </p:spPr>
      </p:pic>
      <p:sp>
        <p:nvSpPr>
          <p:cNvPr id="53" name="椭圆 52">
            <a:extLst>
              <a:ext uri="{FF2B5EF4-FFF2-40B4-BE49-F238E27FC236}">
                <a16:creationId xmlns:a16="http://schemas.microsoft.com/office/drawing/2014/main" id="{55E763C2-1818-7B48-9D3A-69E4A4E2366D}"/>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p:sp>
        <p:nvSpPr>
          <p:cNvPr id="54" name="矩形 53">
            <a:extLst>
              <a:ext uri="{FF2B5EF4-FFF2-40B4-BE49-F238E27FC236}">
                <a16:creationId xmlns:a16="http://schemas.microsoft.com/office/drawing/2014/main" id="{BE798594-DFF1-FB4D-B8FF-E0F72BD6AA8C}"/>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改进方式</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64967978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175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nodeType="withEffect">
                                  <p:stCondLst>
                                    <p:cond delay="1750"/>
                                  </p:stCondLst>
                                  <p:childTnLst>
                                    <p:set>
                                      <p:cBhvr>
                                        <p:cTn id="11" dur="1" fill="hold">
                                          <p:stCondLst>
                                            <p:cond delay="0"/>
                                          </p:stCondLst>
                                        </p:cTn>
                                        <p:tgtEl>
                                          <p:spTgt spid="21"/>
                                        </p:tgtEl>
                                        <p:attrNameLst>
                                          <p:attrName>style.visibility</p:attrName>
                                        </p:attrNameLst>
                                      </p:cBhvr>
                                      <p:to>
                                        <p:strVal val="visible"/>
                                      </p:to>
                                    </p:set>
                                    <p:anim calcmode="lin" valueType="num">
                                      <p:cBhvr>
                                        <p:cTn id="12" dur="500" fill="hold"/>
                                        <p:tgtEl>
                                          <p:spTgt spid="21"/>
                                        </p:tgtEl>
                                        <p:attrNameLst>
                                          <p:attrName>ppt_w</p:attrName>
                                        </p:attrNameLst>
                                      </p:cBhvr>
                                      <p:tavLst>
                                        <p:tav tm="0">
                                          <p:val>
                                            <p:fltVal val="0"/>
                                          </p:val>
                                        </p:tav>
                                        <p:tav tm="100000">
                                          <p:val>
                                            <p:strVal val="#ppt_w"/>
                                          </p:val>
                                        </p:tav>
                                      </p:tavLst>
                                    </p:anim>
                                    <p:anim calcmode="lin" valueType="num">
                                      <p:cBhvr>
                                        <p:cTn id="13" dur="500" fill="hold"/>
                                        <p:tgtEl>
                                          <p:spTgt spid="21"/>
                                        </p:tgtEl>
                                        <p:attrNameLst>
                                          <p:attrName>ppt_h</p:attrName>
                                        </p:attrNameLst>
                                      </p:cBhvr>
                                      <p:tavLst>
                                        <p:tav tm="0">
                                          <p:val>
                                            <p:fltVal val="0"/>
                                          </p:val>
                                        </p:tav>
                                        <p:tav tm="100000">
                                          <p:val>
                                            <p:strVal val="#ppt_h"/>
                                          </p:val>
                                        </p:tav>
                                      </p:tavLst>
                                    </p:anim>
                                    <p:animEffect transition="in" filter="fade">
                                      <p:cBhvr>
                                        <p:cTn id="14" dur="500"/>
                                        <p:tgtEl>
                                          <p:spTgt spid="21"/>
                                        </p:tgtEl>
                                      </p:cBhvr>
                                    </p:animEffect>
                                  </p:childTnLst>
                                </p:cTn>
                              </p:par>
                              <p:par>
                                <p:cTn id="15" presetID="53" presetClass="entr" presetSubtype="16" fill="hold" nodeType="withEffect">
                                  <p:stCondLst>
                                    <p:cond delay="175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nodeType="withEffect">
                                  <p:stCondLst>
                                    <p:cond delay="2250"/>
                                  </p:stCondLst>
                                  <p:childTnLst>
                                    <p:set>
                                      <p:cBhvr>
                                        <p:cTn id="21" dur="1" fill="hold">
                                          <p:stCondLst>
                                            <p:cond delay="0"/>
                                          </p:stCondLst>
                                        </p:cTn>
                                        <p:tgtEl>
                                          <p:spTgt spid="44"/>
                                        </p:tgtEl>
                                        <p:attrNameLst>
                                          <p:attrName>style.visibility</p:attrName>
                                        </p:attrNameLst>
                                      </p:cBhvr>
                                      <p:to>
                                        <p:strVal val="visible"/>
                                      </p:to>
                                    </p:set>
                                    <p:anim calcmode="lin" valueType="num">
                                      <p:cBhvr>
                                        <p:cTn id="22" dur="500" fill="hold"/>
                                        <p:tgtEl>
                                          <p:spTgt spid="44"/>
                                        </p:tgtEl>
                                        <p:attrNameLst>
                                          <p:attrName>ppt_w</p:attrName>
                                        </p:attrNameLst>
                                      </p:cBhvr>
                                      <p:tavLst>
                                        <p:tav tm="0">
                                          <p:val>
                                            <p:fltVal val="0"/>
                                          </p:val>
                                        </p:tav>
                                        <p:tav tm="100000">
                                          <p:val>
                                            <p:strVal val="#ppt_w"/>
                                          </p:val>
                                        </p:tav>
                                      </p:tavLst>
                                    </p:anim>
                                    <p:anim calcmode="lin" valueType="num">
                                      <p:cBhvr>
                                        <p:cTn id="23" dur="500" fill="hold"/>
                                        <p:tgtEl>
                                          <p:spTgt spid="44"/>
                                        </p:tgtEl>
                                        <p:attrNameLst>
                                          <p:attrName>ppt_h</p:attrName>
                                        </p:attrNameLst>
                                      </p:cBhvr>
                                      <p:tavLst>
                                        <p:tav tm="0">
                                          <p:val>
                                            <p:fltVal val="0"/>
                                          </p:val>
                                        </p:tav>
                                        <p:tav tm="100000">
                                          <p:val>
                                            <p:strVal val="#ppt_h"/>
                                          </p:val>
                                        </p:tav>
                                      </p:tavLst>
                                    </p:anim>
                                    <p:animEffect transition="in" filter="fade">
                                      <p:cBhvr>
                                        <p:cTn id="24" dur="500"/>
                                        <p:tgtEl>
                                          <p:spTgt spid="44"/>
                                        </p:tgtEl>
                                      </p:cBhvr>
                                    </p:animEffect>
                                  </p:childTnLst>
                                </p:cTn>
                              </p:par>
                              <p:par>
                                <p:cTn id="25" presetID="53" presetClass="entr" presetSubtype="16" fill="hold" nodeType="withEffect">
                                  <p:stCondLst>
                                    <p:cond delay="2250"/>
                                  </p:stCondLst>
                                  <p:childTnLst>
                                    <p:set>
                                      <p:cBhvr>
                                        <p:cTn id="26" dur="1" fill="hold">
                                          <p:stCondLst>
                                            <p:cond delay="0"/>
                                          </p:stCondLst>
                                        </p:cTn>
                                        <p:tgtEl>
                                          <p:spTgt spid="48"/>
                                        </p:tgtEl>
                                        <p:attrNameLst>
                                          <p:attrName>style.visibility</p:attrName>
                                        </p:attrNameLst>
                                      </p:cBhvr>
                                      <p:to>
                                        <p:strVal val="visible"/>
                                      </p:to>
                                    </p:set>
                                    <p:anim calcmode="lin" valueType="num">
                                      <p:cBhvr>
                                        <p:cTn id="27" dur="500" fill="hold"/>
                                        <p:tgtEl>
                                          <p:spTgt spid="48"/>
                                        </p:tgtEl>
                                        <p:attrNameLst>
                                          <p:attrName>ppt_w</p:attrName>
                                        </p:attrNameLst>
                                      </p:cBhvr>
                                      <p:tavLst>
                                        <p:tav tm="0">
                                          <p:val>
                                            <p:fltVal val="0"/>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animEffect transition="in" filter="fade">
                                      <p:cBhvr>
                                        <p:cTn id="29" dur="500"/>
                                        <p:tgtEl>
                                          <p:spTgt spid="48"/>
                                        </p:tgtEl>
                                      </p:cBhvr>
                                    </p:animEffect>
                                  </p:childTnLst>
                                </p:cTn>
                              </p:par>
                              <p:par>
                                <p:cTn id="30" presetID="53" presetClass="entr" presetSubtype="16" fill="hold" nodeType="withEffect">
                                  <p:stCondLst>
                                    <p:cond delay="2250"/>
                                  </p:stCondLst>
                                  <p:childTnLst>
                                    <p:set>
                                      <p:cBhvr>
                                        <p:cTn id="31" dur="1" fill="hold">
                                          <p:stCondLst>
                                            <p:cond delay="0"/>
                                          </p:stCondLst>
                                        </p:cTn>
                                        <p:tgtEl>
                                          <p:spTgt spid="40"/>
                                        </p:tgtEl>
                                        <p:attrNameLst>
                                          <p:attrName>style.visibility</p:attrName>
                                        </p:attrNameLst>
                                      </p:cBhvr>
                                      <p:to>
                                        <p:strVal val="visible"/>
                                      </p:to>
                                    </p:set>
                                    <p:anim calcmode="lin" valueType="num">
                                      <p:cBhvr>
                                        <p:cTn id="32" dur="500" fill="hold"/>
                                        <p:tgtEl>
                                          <p:spTgt spid="40"/>
                                        </p:tgtEl>
                                        <p:attrNameLst>
                                          <p:attrName>ppt_w</p:attrName>
                                        </p:attrNameLst>
                                      </p:cBhvr>
                                      <p:tavLst>
                                        <p:tav tm="0">
                                          <p:val>
                                            <p:fltVal val="0"/>
                                          </p:val>
                                        </p:tav>
                                        <p:tav tm="100000">
                                          <p:val>
                                            <p:strVal val="#ppt_w"/>
                                          </p:val>
                                        </p:tav>
                                      </p:tavLst>
                                    </p:anim>
                                    <p:anim calcmode="lin" valueType="num">
                                      <p:cBhvr>
                                        <p:cTn id="33" dur="500" fill="hold"/>
                                        <p:tgtEl>
                                          <p:spTgt spid="40"/>
                                        </p:tgtEl>
                                        <p:attrNameLst>
                                          <p:attrName>ppt_h</p:attrName>
                                        </p:attrNameLst>
                                      </p:cBhvr>
                                      <p:tavLst>
                                        <p:tav tm="0">
                                          <p:val>
                                            <p:fltVal val="0"/>
                                          </p:val>
                                        </p:tav>
                                        <p:tav tm="100000">
                                          <p:val>
                                            <p:strVal val="#ppt_h"/>
                                          </p:val>
                                        </p:tav>
                                      </p:tavLst>
                                    </p:anim>
                                    <p:animEffect transition="in" filter="fade">
                                      <p:cBhvr>
                                        <p:cTn id="34" dur="500"/>
                                        <p:tgtEl>
                                          <p:spTgt spid="40"/>
                                        </p:tgtEl>
                                      </p:cBhvr>
                                    </p:animEffect>
                                  </p:childTnLst>
                                </p:cTn>
                              </p:par>
                              <p:par>
                                <p:cTn id="35" presetID="22" presetClass="entr" presetSubtype="8" fill="hold" nodeType="withEffect">
                                  <p:stCondLst>
                                    <p:cond delay="225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par>
                                <p:cTn id="38" presetID="22" presetClass="entr" presetSubtype="8" fill="hold" nodeType="withEffect">
                                  <p:stCondLst>
                                    <p:cond delay="225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8" fill="hold" nodeType="withEffect">
                                  <p:stCondLst>
                                    <p:cond delay="225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par>
                                <p:cTn id="44" presetID="2" presetClass="entr" presetSubtype="9"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fill="hold"/>
                                        <p:tgtEl>
                                          <p:spTgt spid="53"/>
                                        </p:tgtEl>
                                        <p:attrNameLst>
                                          <p:attrName>ppt_x</p:attrName>
                                        </p:attrNameLst>
                                      </p:cBhvr>
                                      <p:tavLst>
                                        <p:tav tm="0">
                                          <p:val>
                                            <p:strVal val="0-#ppt_w/2"/>
                                          </p:val>
                                        </p:tav>
                                        <p:tav tm="100000">
                                          <p:val>
                                            <p:strVal val="#ppt_x"/>
                                          </p:val>
                                        </p:tav>
                                      </p:tavLst>
                                    </p:anim>
                                    <p:anim calcmode="lin" valueType="num">
                                      <p:cBhvr additive="base">
                                        <p:cTn id="47" dur="500" fill="hold"/>
                                        <p:tgtEl>
                                          <p:spTgt spid="53"/>
                                        </p:tgtEl>
                                        <p:attrNameLst>
                                          <p:attrName>ppt_y</p:attrName>
                                        </p:attrNameLst>
                                      </p:cBhvr>
                                      <p:tavLst>
                                        <p:tav tm="0">
                                          <p:val>
                                            <p:strVal val="0-#ppt_h/2"/>
                                          </p:val>
                                        </p:tav>
                                        <p:tav tm="100000">
                                          <p:val>
                                            <p:strVal val="#ppt_y"/>
                                          </p:val>
                                        </p:tav>
                                      </p:tavLst>
                                    </p:anim>
                                  </p:childTnLst>
                                </p:cTn>
                              </p:par>
                              <p:par>
                                <p:cTn id="48" presetID="41" presetClass="entr" presetSubtype="0" fill="hold" grpId="0" nodeType="withEffect">
                                  <p:stCondLst>
                                    <p:cond delay="500"/>
                                  </p:stCondLst>
                                  <p:iterate type="lt">
                                    <p:tmPct val="10000"/>
                                  </p:iterate>
                                  <p:childTnLst>
                                    <p:set>
                                      <p:cBhvr>
                                        <p:cTn id="49" dur="1" fill="hold">
                                          <p:stCondLst>
                                            <p:cond delay="0"/>
                                          </p:stCondLst>
                                        </p:cTn>
                                        <p:tgtEl>
                                          <p:spTgt spid="54"/>
                                        </p:tgtEl>
                                        <p:attrNameLst>
                                          <p:attrName>style.visibility</p:attrName>
                                        </p:attrNameLst>
                                      </p:cBhvr>
                                      <p:to>
                                        <p:strVal val="visible"/>
                                      </p:to>
                                    </p:set>
                                    <p:anim calcmode="lin" valueType="num">
                                      <p:cBhvr>
                                        <p:cTn id="50" dur="500" fill="hold"/>
                                        <p:tgtEl>
                                          <p:spTgt spid="54"/>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54"/>
                                        </p:tgtEl>
                                        <p:attrNameLst>
                                          <p:attrName>ppt_y</p:attrName>
                                        </p:attrNameLst>
                                      </p:cBhvr>
                                      <p:tavLst>
                                        <p:tav tm="0">
                                          <p:val>
                                            <p:strVal val="#ppt_y"/>
                                          </p:val>
                                        </p:tav>
                                        <p:tav tm="100000">
                                          <p:val>
                                            <p:strVal val="#ppt_y"/>
                                          </p:val>
                                        </p:tav>
                                      </p:tavLst>
                                    </p:anim>
                                    <p:anim calcmode="lin" valueType="num">
                                      <p:cBhvr>
                                        <p:cTn id="52" dur="500" fill="hold"/>
                                        <p:tgtEl>
                                          <p:spTgt spid="54"/>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54"/>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高速跟驰模拟改进</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4523226"/>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对于激进型驾驶员驾驶的车辆在跟驰间距计算时考虑前车的动态预估车速</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改进后的安全防护过程：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激进型驾驶员跟驰前车的预估车速，计算方式如下：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r>
                        <a:rPr lang="en-US" altLang="zh-CN">
                          <a:latin typeface="Times New Roman" panose="02020603050405020304" pitchFamily="18" charset="0"/>
                          <a:ea typeface="微软雅黑" panose="020B0503020204020204" pitchFamily="34" charset="-122"/>
                          <a:cs typeface="Times New Roman" panose="02020603050405020304" pitchFamily="18" charset="0"/>
                        </a:rPr>
                        <m:t>(0,</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通过上述改进后的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HCCA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交通动力学模型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克服了</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模型无法模拟高速跟驰的距离约束 问题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同时又确保了换道车辆与周围车辆不会发生碰撞</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改进后换道判定规则：</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+1)&lt;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m:oMathPara>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𝑜𝑡h𝑒𝑟</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+1)&gt;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m:oMathPara>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4523226"/>
              </a:xfrm>
              <a:prstGeom prst="rect">
                <a:avLst/>
              </a:prstGeom>
              <a:blipFill>
                <a:blip r:embed="rId3"/>
                <a:stretch>
                  <a:fillRect l="-453" r="-4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29533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3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换道概率改进</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5142370"/>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前景理论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prospect theory)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由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Kahneman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Tversky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提出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用来描述和预测人们在不确定条件下的实际决策行为的理论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相比于期望效用理论存在先验主观的缺点</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前景理论更适合于描述面临风险和不确定性问题的选择过程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其研究结果更符合人们的实际选择</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在本文研究的驾驶员换道行为中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在满足换道安全条件下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驾驶员对于换道的选择就是一种不确定条件下的选择决策行为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驾驶员的换道 决策相应的数学定义如下：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gn="just">
                  <a:lnSpc>
                    <a:spcPct val="150000"/>
                  </a:lnSpc>
                  <a:buAutoNum type="arabicParen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换道行程时间前景值</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每个驾驶员对到达下一个道路位置的时间有一个心理预期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k:</a:t>
                </a:r>
              </a:p>
              <a:p>
                <a:pPr algn="just">
                  <a:lnSpc>
                    <a:spcPct val="150000"/>
                  </a:lnSpc>
                </a:pPr>
                <a14:m>
                  <m:oMathPara xmlns:m="http://schemas.openxmlformats.org/officeDocument/2006/math">
                    <m:oMathParaPr>
                      <m:jc m:val="centerGroup"/>
                    </m:oMathParaPr>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𝑘</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f>
                        <m:f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fPr>
                        <m:num>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num>
                        <m:den>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den>
                      </m:f>
                    </m:oMath>
                  </m:oMathPara>
                </a14:m>
                <a:endParaRPr lang="e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 xmlns:m="http://schemas.openxmlformats.org/officeDocument/2006/math">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车道上</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i+1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车的位置，</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车道上</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车的位置，</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表示辆车之间的间距，</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车下一时刻获得的最大的期望速度，</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k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车行驶到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+ 1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车的位置所期望的最短的时间</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5142370"/>
              </a:xfrm>
              <a:prstGeom prst="rect">
                <a:avLst/>
              </a:prstGeom>
              <a:blipFill>
                <a:blip r:embed="rId3"/>
                <a:stretch>
                  <a:fillRect l="-453" r="-1019" b="-12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635078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换道概率改进</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3667799"/>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换道后的行驶时间为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t1 :</a:t>
                </a: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f>
                        <m:f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fPr>
                        <m:num>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2</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num>
                        <m:den>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𝑎</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den>
                      </m:f>
                    </m:oMath>
                  </m:oMathPara>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不换道的行驶时间</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2</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 </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2</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f>
                        <m:f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fPr>
                        <m:num>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num>
                        <m:den>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den>
                      </m:f>
                    </m:oMath>
                  </m:oMathPara>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 xmlns:m="http://schemas.openxmlformats.org/officeDocument/2006/math">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2</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车道上前车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+ 1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车道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车的相对间距</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zh-CN" altLang="en-US">
                        <a:latin typeface="Times New Roman" panose="02020603050405020304" pitchFamily="18" charset="0"/>
                        <a:ea typeface="微软雅黑" panose="020B0503020204020204" pitchFamily="34" charset="-122"/>
                        <a:cs typeface="Times New Roman" panose="02020603050405020304" pitchFamily="18" charset="0"/>
                      </a:rPr>
                      <m:t>表示</m:t>
                    </m:r>
                    <m:r>
                      <a:rPr lang="zh-CN" altLang="en-US">
                        <a:latin typeface="Times New Roman" panose="02020603050405020304" pitchFamily="18" charset="0"/>
                        <a:ea typeface="微软雅黑" panose="020B0503020204020204" pitchFamily="34" charset="-122"/>
                        <a:cs typeface="Times New Roman" panose="02020603050405020304" pitchFamily="18" charset="0"/>
                      </a:rPr>
                      <m:t> </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r>
                      <a:rPr lang="en-US" altLang="zh-CN">
                        <a:latin typeface="Times New Roman" panose="02020603050405020304" pitchFamily="18" charset="0"/>
                        <a:ea typeface="微软雅黑" panose="020B0503020204020204" pitchFamily="34" charset="-122"/>
                        <a:cs typeface="Times New Roman" panose="02020603050405020304" pitchFamily="18" charset="0"/>
                      </a:rPr>
                      <m:t> </m:t>
                    </m:r>
                    <m:r>
                      <a:rPr lang="zh-CN" altLang="en-US">
                        <a:latin typeface="Times New Roman" panose="02020603050405020304" pitchFamily="18" charset="0"/>
                        <a:ea typeface="微软雅黑" panose="020B0503020204020204" pitchFamily="34" charset="-122"/>
                        <a:cs typeface="Times New Roman" panose="02020603050405020304" pitchFamily="18" charset="0"/>
                      </a:rPr>
                      <m:t>车的速度</m:t>
                    </m:r>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Sub>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表示驾驶员如果换道计算得到的时间</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2</m:t>
                        </m:r>
                      </m:sub>
                    </m:sSub>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表示驾驶员如果不换道计算得到的时间</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3667799"/>
              </a:xfrm>
              <a:prstGeom prst="rect">
                <a:avLst/>
              </a:prstGeom>
              <a:blipFill>
                <a:blip r:embed="rId3"/>
                <a:stretch>
                  <a:fillRect l="-453" r="-453" b="-20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51768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换道概率改进</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2948179"/>
              </a:xfrm>
              <a:prstGeom prst="rect">
                <a:avLst/>
              </a:prstGeom>
            </p:spPr>
            <p:txBody>
              <a:bodyPr wrap="square">
                <a:spAutoFit/>
              </a:bodyPr>
              <a:lstStyle/>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选择概率权重函数</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方案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的收益为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𝑦</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𝑘</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Sub>
                    </m:oMath>
                  </m:oMathPara>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方案</a:t>
                </a:r>
                <a:r>
                  <a:rPr lang="en-US"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的价值为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取</a:t>
                </a:r>
                <a:r>
                  <a:rPr lang="el-GR" altLang="zh-CN" dirty="0">
                    <a:latin typeface="Times New Roman" panose="02020603050405020304" pitchFamily="18" charset="0"/>
                    <a:ea typeface="微软雅黑" panose="020B0503020204020204" pitchFamily="34" charset="-122"/>
                    <a:cs typeface="Times New Roman" panose="02020603050405020304" pitchFamily="18" charset="0"/>
                  </a:rPr>
                  <a:t>α =0.89 , β =0.92 , λ =2.25</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2948179"/>
              </a:xfrm>
              <a:prstGeom prst="rect">
                <a:avLst/>
              </a:prstGeom>
              <a:blipFill>
                <a:blip r:embed="rId3"/>
                <a:stretch>
                  <a:fillRect l="-453" b="-2575"/>
                </a:stretch>
              </a:blipFill>
            </p:spPr>
            <p:txBody>
              <a:bodyPr/>
              <a:lstStyle/>
              <a:p>
                <a:r>
                  <a:rPr lang="zh-CN" altLang="en-US">
                    <a:noFill/>
                  </a:rPr>
                  <a:t> </a:t>
                </a:r>
              </a:p>
            </p:txBody>
          </p:sp>
        </mc:Fallback>
      </mc:AlternateContent>
      <p:pic>
        <p:nvPicPr>
          <p:cNvPr id="8" name="图形 7">
            <a:extLst>
              <a:ext uri="{FF2B5EF4-FFF2-40B4-BE49-F238E27FC236}">
                <a16:creationId xmlns:a16="http://schemas.microsoft.com/office/drawing/2014/main" id="{66AF21D2-B8FC-6C40-AACC-53658C80E0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5998" y="3168831"/>
            <a:ext cx="2580004" cy="520337"/>
          </a:xfrm>
          <a:prstGeom prst="rect">
            <a:avLst/>
          </a:prstGeom>
        </p:spPr>
      </p:pic>
    </p:spTree>
    <p:extLst>
      <p:ext uri="{BB962C8B-B14F-4D97-AF65-F5344CB8AC3E}">
        <p14:creationId xmlns:p14="http://schemas.microsoft.com/office/powerpoint/2010/main" val="45356913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rot="2700000">
            <a:off x="4637648" y="-1615772"/>
            <a:ext cx="2916704" cy="2916704"/>
          </a:xfrm>
          <a:prstGeom prst="roundRect">
            <a:avLst/>
          </a:prstGeom>
          <a:gradFill>
            <a:gsLst>
              <a:gs pos="0">
                <a:srgbClr val="FFFFFF"/>
              </a:gs>
              <a:gs pos="100000">
                <a:schemeClr val="bg1">
                  <a:lumMod val="95000"/>
                </a:schemeClr>
              </a:gs>
            </a:gsLst>
            <a:lin ang="15000000" scaled="0"/>
          </a:gradFill>
          <a:ln w="25400">
            <a:gradFill>
              <a:gsLst>
                <a:gs pos="0">
                  <a:schemeClr val="bg1"/>
                </a:gs>
                <a:gs pos="100000">
                  <a:schemeClr val="bg1">
                    <a:lumMod val="95000"/>
                  </a:schemeClr>
                </a:gs>
              </a:gsLst>
              <a:lin ang="5400000" scaled="1"/>
            </a:gradFill>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圆角矩形 19"/>
          <p:cNvSpPr/>
          <p:nvPr/>
        </p:nvSpPr>
        <p:spPr>
          <a:xfrm rot="2700000">
            <a:off x="4791422" y="-1461998"/>
            <a:ext cx="2609154" cy="2609154"/>
          </a:xfrm>
          <a:prstGeom prst="roundRect">
            <a:avLst/>
          </a:prstGeom>
          <a:gradFill>
            <a:gsLst>
              <a:gs pos="100000">
                <a:srgbClr val="18478F"/>
              </a:gs>
              <a:gs pos="0">
                <a:srgbClr val="238DED"/>
              </a:gs>
            </a:gsLst>
            <a:lin ang="5400000" scaled="1"/>
          </a:gradFill>
          <a:ln w="3175">
            <a:noFill/>
            <a:prstDash val="solid"/>
          </a:ln>
          <a:effectLst>
            <a:outerShdw blurRad="63500" sx="103000" sy="103000" algn="ctr"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矩形 2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57701" y="165970"/>
            <a:ext cx="3476596" cy="646331"/>
          </a:xfrm>
          <a:prstGeom prst="rect">
            <a:avLst/>
          </a:prstGeom>
          <a:ln>
            <a:noFill/>
          </a:ln>
        </p:spPr>
        <p:txBody>
          <a:bodyPr wrap="square">
            <a:spAutoFit/>
          </a:bodyPr>
          <a:lstStyle/>
          <a:p>
            <a:pPr algn="ctr"/>
            <a:r>
              <a:rPr lang="zh-CN" altLang="en-US" sz="3600" dirty="0">
                <a:solidFill>
                  <a:schemeClr val="bg1"/>
                </a:solidFill>
                <a:latin typeface="Open Sans" panose="020B0606030504020204" pitchFamily="34" charset="0"/>
                <a:ea typeface="Open Sans" panose="020B0606030504020204" pitchFamily="34" charset="0"/>
                <a:cs typeface="Open Sans" panose="020B0606030504020204" pitchFamily="34" charset="0"/>
              </a:rPr>
              <a:t>目录</a:t>
            </a:r>
            <a:endParaRPr lang="en-US" altLang="zh-CN" sz="36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9" name="矩形 2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4357703" y="750775"/>
            <a:ext cx="3476592" cy="369332"/>
          </a:xfrm>
          <a:prstGeom prst="rect">
            <a:avLst/>
          </a:prstGeom>
          <a:ln>
            <a:noFill/>
          </a:ln>
        </p:spPr>
        <p:txBody>
          <a:bodyPr wrap="square">
            <a:spAutoFit/>
          </a:bodyPr>
          <a:lstStyle/>
          <a:p>
            <a:pPr algn="ctr"/>
            <a:r>
              <a:rPr lang="en-US" altLang="zh-CN" dirty="0">
                <a:solidFill>
                  <a:schemeClr val="bg1"/>
                </a:solidFill>
                <a:latin typeface="Open Sans" panose="020B0606030504020204" pitchFamily="34" charset="0"/>
                <a:ea typeface="Open Sans" panose="020B0606030504020204" pitchFamily="34" charset="0"/>
                <a:cs typeface="Open Sans" panose="020B0606030504020204" pitchFamily="34" charset="0"/>
              </a:rPr>
              <a:t>CONTENTS</a:t>
            </a:r>
          </a:p>
        </p:txBody>
      </p:sp>
      <p:grpSp>
        <p:nvGrpSpPr>
          <p:cNvPr id="2" name="组合 1"/>
          <p:cNvGrpSpPr/>
          <p:nvPr/>
        </p:nvGrpSpPr>
        <p:grpSpPr>
          <a:xfrm>
            <a:off x="866422" y="3071807"/>
            <a:ext cx="2299168" cy="1508628"/>
            <a:chOff x="853722" y="3510427"/>
            <a:chExt cx="2299168" cy="1508628"/>
          </a:xfrm>
        </p:grpSpPr>
        <p:sp>
          <p:nvSpPr>
            <p:cNvPr id="30" name="椭圆 29"/>
            <p:cNvSpPr/>
            <p:nvPr/>
          </p:nvSpPr>
          <p:spPr>
            <a:xfrm>
              <a:off x="1568477" y="3510427"/>
              <a:ext cx="869659" cy="8696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00" dirty="0">
                  <a:effectLst>
                    <a:outerShdw blurRad="38100" dist="38100" dir="2700000" algn="tl">
                      <a:srgbClr val="000000">
                        <a:alpha val="43137"/>
                      </a:srgbClr>
                    </a:outerShdw>
                  </a:effectLst>
                  <a:latin typeface="Impact" panose="020B0806030902050204" pitchFamily="34" charset="0"/>
                </a:rPr>
                <a:t>01</a:t>
              </a:r>
              <a:endParaRPr lang="zh-CN" altLang="en-US" sz="3100" dirty="0">
                <a:effectLst>
                  <a:outerShdw blurRad="38100" dist="38100" dir="2700000" algn="tl">
                    <a:srgbClr val="000000">
                      <a:alpha val="43137"/>
                    </a:srgbClr>
                  </a:outerShdw>
                </a:effectLst>
                <a:latin typeface="Impact" panose="020B0806030902050204" pitchFamily="34" charset="0"/>
              </a:endParaRPr>
            </a:p>
          </p:txBody>
        </p:sp>
        <p:sp>
          <p:nvSpPr>
            <p:cNvPr id="31" name="矩形 30"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53722" y="4618945"/>
              <a:ext cx="2299168" cy="400110"/>
            </a:xfrm>
            <a:prstGeom prst="rect">
              <a:avLst/>
            </a:prstGeom>
            <a:ln>
              <a:noFill/>
            </a:ln>
          </p:spPr>
          <p:txBody>
            <a:bodyPr wrap="square">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研究背景</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33" name="组合 32"/>
          <p:cNvGrpSpPr/>
          <p:nvPr/>
        </p:nvGrpSpPr>
        <p:grpSpPr>
          <a:xfrm>
            <a:off x="3522125" y="3071807"/>
            <a:ext cx="2299168" cy="1508628"/>
            <a:chOff x="853722" y="3510427"/>
            <a:chExt cx="2299168" cy="1508628"/>
          </a:xfrm>
        </p:grpSpPr>
        <p:sp>
          <p:nvSpPr>
            <p:cNvPr id="38" name="椭圆 37"/>
            <p:cNvSpPr/>
            <p:nvPr/>
          </p:nvSpPr>
          <p:spPr>
            <a:xfrm>
              <a:off x="1568477" y="3510427"/>
              <a:ext cx="869659" cy="8696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00" dirty="0">
                  <a:effectLst>
                    <a:outerShdw blurRad="38100" dist="38100" dir="2700000" algn="tl">
                      <a:srgbClr val="000000">
                        <a:alpha val="43137"/>
                      </a:srgbClr>
                    </a:outerShdw>
                  </a:effectLst>
                  <a:latin typeface="Impact" panose="020B0806030902050204" pitchFamily="34" charset="0"/>
                </a:rPr>
                <a:t>02</a:t>
              </a:r>
              <a:endParaRPr lang="zh-CN" altLang="en-US" sz="3100" dirty="0">
                <a:effectLst>
                  <a:outerShdw blurRad="38100" dist="38100" dir="2700000" algn="tl">
                    <a:srgbClr val="000000">
                      <a:alpha val="43137"/>
                    </a:srgbClr>
                  </a:outerShdw>
                </a:effectLst>
                <a:latin typeface="Impact" panose="020B0806030902050204" pitchFamily="34" charset="0"/>
              </a:endParaRPr>
            </a:p>
          </p:txBody>
        </p:sp>
        <p:sp>
          <p:nvSpPr>
            <p:cNvPr id="39" name="矩形 38"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53722" y="4618945"/>
              <a:ext cx="2299168" cy="400110"/>
            </a:xfrm>
            <a:prstGeom prst="rect">
              <a:avLst/>
            </a:prstGeom>
            <a:ln>
              <a:noFill/>
            </a:ln>
          </p:spPr>
          <p:txBody>
            <a:bodyPr wrap="square">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现有模型分析</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41" name="组合 40"/>
          <p:cNvGrpSpPr/>
          <p:nvPr/>
        </p:nvGrpSpPr>
        <p:grpSpPr>
          <a:xfrm>
            <a:off x="6177828" y="3071807"/>
            <a:ext cx="2299168" cy="1508628"/>
            <a:chOff x="853722" y="3510427"/>
            <a:chExt cx="2299168" cy="1508628"/>
          </a:xfrm>
        </p:grpSpPr>
        <p:sp>
          <p:nvSpPr>
            <p:cNvPr id="42" name="椭圆 41"/>
            <p:cNvSpPr/>
            <p:nvPr/>
          </p:nvSpPr>
          <p:spPr>
            <a:xfrm>
              <a:off x="1568477" y="3510427"/>
              <a:ext cx="869659" cy="8696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00" dirty="0">
                  <a:effectLst>
                    <a:outerShdw blurRad="38100" dist="38100" dir="2700000" algn="tl">
                      <a:srgbClr val="000000">
                        <a:alpha val="43137"/>
                      </a:srgbClr>
                    </a:outerShdw>
                  </a:effectLst>
                  <a:latin typeface="Impact" panose="020B0806030902050204" pitchFamily="34" charset="0"/>
                </a:rPr>
                <a:t>03</a:t>
              </a:r>
              <a:endParaRPr lang="zh-CN" altLang="en-US" sz="3100" dirty="0">
                <a:effectLst>
                  <a:outerShdw blurRad="38100" dist="38100" dir="2700000" algn="tl">
                    <a:srgbClr val="000000">
                      <a:alpha val="43137"/>
                    </a:srgbClr>
                  </a:outerShdw>
                </a:effectLst>
                <a:latin typeface="Impact" panose="020B0806030902050204" pitchFamily="34" charset="0"/>
              </a:endParaRPr>
            </a:p>
          </p:txBody>
        </p:sp>
        <p:sp>
          <p:nvSpPr>
            <p:cNvPr id="43" name="矩形 42"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53722" y="4618945"/>
              <a:ext cx="2299168" cy="400110"/>
            </a:xfrm>
            <a:prstGeom prst="rect">
              <a:avLst/>
            </a:prstGeom>
            <a:ln>
              <a:noFill/>
            </a:ln>
          </p:spPr>
          <p:txBody>
            <a:bodyPr wrap="square">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高速跟驰模型</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grpSp>
        <p:nvGrpSpPr>
          <p:cNvPr id="45" name="组合 44"/>
          <p:cNvGrpSpPr/>
          <p:nvPr/>
        </p:nvGrpSpPr>
        <p:grpSpPr>
          <a:xfrm>
            <a:off x="8833530" y="3071807"/>
            <a:ext cx="2299168" cy="1508628"/>
            <a:chOff x="853722" y="3510427"/>
            <a:chExt cx="2299168" cy="1508628"/>
          </a:xfrm>
        </p:grpSpPr>
        <p:sp>
          <p:nvSpPr>
            <p:cNvPr id="46" name="椭圆 45"/>
            <p:cNvSpPr/>
            <p:nvPr/>
          </p:nvSpPr>
          <p:spPr>
            <a:xfrm>
              <a:off x="1568477" y="3510427"/>
              <a:ext cx="869659" cy="8696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100" dirty="0">
                  <a:effectLst>
                    <a:outerShdw blurRad="38100" dist="38100" dir="2700000" algn="tl">
                      <a:srgbClr val="000000">
                        <a:alpha val="43137"/>
                      </a:srgbClr>
                    </a:outerShdw>
                  </a:effectLst>
                  <a:latin typeface="Impact" panose="020B0806030902050204" pitchFamily="34" charset="0"/>
                </a:rPr>
                <a:t>04</a:t>
              </a:r>
              <a:endParaRPr lang="zh-CN" altLang="en-US" sz="3100" dirty="0">
                <a:effectLst>
                  <a:outerShdw blurRad="38100" dist="38100" dir="2700000" algn="tl">
                    <a:srgbClr val="000000">
                      <a:alpha val="43137"/>
                    </a:srgbClr>
                  </a:outerShdw>
                </a:effectLst>
                <a:latin typeface="Impact" panose="020B0806030902050204" pitchFamily="34" charset="0"/>
              </a:endParaRPr>
            </a:p>
          </p:txBody>
        </p:sp>
        <p:sp>
          <p:nvSpPr>
            <p:cNvPr id="47" name="矩形 46" descr="e7d195523061f1c0205959036996ad55c215b892a7aac5c0B9ADEF7896FB48F2EF97163A2DE1401E1875DEDC438B7864AD24CA23553DBBBD975DAF4CAD4A2592689FFB6CEE59FFA55B2702D0E5EE29CDDE744B5A58D848E290B0F3363EEEFF85AEACDB2C4783B3CFD20D9E72AC2F528B09A88B84C6E73CDEC5D6CB26D43C2398027A14BE9DBFE415"/>
            <p:cNvSpPr/>
            <p:nvPr/>
          </p:nvSpPr>
          <p:spPr>
            <a:xfrm>
              <a:off x="853722" y="4618945"/>
              <a:ext cx="2299168" cy="400110"/>
            </a:xfrm>
            <a:prstGeom prst="rect">
              <a:avLst/>
            </a:prstGeom>
            <a:ln>
              <a:noFill/>
            </a:ln>
          </p:spPr>
          <p:txBody>
            <a:bodyPr wrap="square">
              <a:spAutoFit/>
            </a:bodyPr>
            <a:lstStyle/>
            <a:p>
              <a:pPr algn="ct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rPr>
                <a:t>仿真分析</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grpSp>
    </p:spTree>
    <p:extLst>
      <p:ext uri="{BB962C8B-B14F-4D97-AF65-F5344CB8AC3E}">
        <p14:creationId xmlns:p14="http://schemas.microsoft.com/office/powerpoint/2010/main" val="38467918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par>
                              <p:cTn id="23" fill="hold">
                                <p:stCondLst>
                                  <p:cond delay="1250"/>
                                </p:stCondLst>
                                <p:childTnLst>
                                  <p:par>
                                    <p:cTn id="24" presetID="2" presetClass="entr" presetSubtype="4" fill="hold" nodeType="afterEffect" p14:presetBounceEnd="40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40000">
                                          <p:cBhvr additive="base">
                                            <p:cTn id="26" dur="5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 presetClass="entr" presetSubtype="4" fill="hold" nodeType="afterEffect" p14:presetBounceEnd="40000">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14:bounceEnd="40000">
                                          <p:cBhvr additive="base">
                                            <p:cTn id="31" dur="500" fill="hold"/>
                                            <p:tgtEl>
                                              <p:spTgt spid="33"/>
                                            </p:tgtEl>
                                            <p:attrNameLst>
                                              <p:attrName>ppt_x</p:attrName>
                                            </p:attrNameLst>
                                          </p:cBhvr>
                                          <p:tavLst>
                                            <p:tav tm="0">
                                              <p:val>
                                                <p:strVal val="#ppt_x"/>
                                              </p:val>
                                            </p:tav>
                                            <p:tav tm="100000">
                                              <p:val>
                                                <p:strVal val="#ppt_x"/>
                                              </p:val>
                                            </p:tav>
                                          </p:tavLst>
                                        </p:anim>
                                        <p:anim calcmode="lin" valueType="num" p14:bounceEnd="40000">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par>
                              <p:cTn id="33" fill="hold">
                                <p:stCondLst>
                                  <p:cond delay="2250"/>
                                </p:stCondLst>
                                <p:childTnLst>
                                  <p:par>
                                    <p:cTn id="34" presetID="2" presetClass="entr" presetSubtype="4" fill="hold" nodeType="afterEffect" p14:presetBounceEnd="40000">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14:bounceEnd="40000">
                                          <p:cBhvr additive="base">
                                            <p:cTn id="36" dur="500" fill="hold"/>
                                            <p:tgtEl>
                                              <p:spTgt spid="41"/>
                                            </p:tgtEl>
                                            <p:attrNameLst>
                                              <p:attrName>ppt_x</p:attrName>
                                            </p:attrNameLst>
                                          </p:cBhvr>
                                          <p:tavLst>
                                            <p:tav tm="0">
                                              <p:val>
                                                <p:strVal val="#ppt_x"/>
                                              </p:val>
                                            </p:tav>
                                            <p:tav tm="100000">
                                              <p:val>
                                                <p:strVal val="#ppt_x"/>
                                              </p:val>
                                            </p:tav>
                                          </p:tavLst>
                                        </p:anim>
                                        <p:anim calcmode="lin" valueType="num" p14:bounceEnd="40000">
                                          <p:cBhvr additive="base">
                                            <p:cTn id="37" dur="500" fill="hold"/>
                                            <p:tgtEl>
                                              <p:spTgt spid="41"/>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 presetClass="entr" presetSubtype="4" fill="hold" nodeType="afterEffect" p14:presetBounceEnd="40000">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14:bounceEnd="40000">
                                          <p:cBhvr additive="base">
                                            <p:cTn id="41" dur="500" fill="hold"/>
                                            <p:tgtEl>
                                              <p:spTgt spid="45"/>
                                            </p:tgtEl>
                                            <p:attrNameLst>
                                              <p:attrName>ppt_x</p:attrName>
                                            </p:attrNameLst>
                                          </p:cBhvr>
                                          <p:tavLst>
                                            <p:tav tm="0">
                                              <p:val>
                                                <p:strVal val="#ppt_x"/>
                                              </p:val>
                                            </p:tav>
                                            <p:tav tm="100000">
                                              <p:val>
                                                <p:strVal val="#ppt_x"/>
                                              </p:val>
                                            </p:tav>
                                          </p:tavLst>
                                        </p:anim>
                                        <p:anim calcmode="lin" valueType="num" p14:bounceEnd="40000">
                                          <p:cBhvr additive="base">
                                            <p:cTn id="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20"/>
                                            </p:tgtEl>
                                            <p:attrNameLst>
                                              <p:attrName>style.visibility</p:attrName>
                                            </p:attrNameLst>
                                          </p:cBhvr>
                                          <p:to>
                                            <p:strVal val="visible"/>
                                          </p:to>
                                        </p:set>
                                        <p:anim calcmode="lin" valueType="num">
                                          <p:cBhvr>
                                            <p:cTn id="10" dur="500" fill="hold"/>
                                            <p:tgtEl>
                                              <p:spTgt spid="20"/>
                                            </p:tgtEl>
                                            <p:attrNameLst>
                                              <p:attrName>ppt_w</p:attrName>
                                            </p:attrNameLst>
                                          </p:cBhvr>
                                          <p:tavLst>
                                            <p:tav tm="0">
                                              <p:val>
                                                <p:fltVal val="0"/>
                                              </p:val>
                                            </p:tav>
                                            <p:tav tm="100000">
                                              <p:val>
                                                <p:strVal val="#ppt_w"/>
                                              </p:val>
                                            </p:tav>
                                          </p:tavLst>
                                        </p:anim>
                                        <p:anim calcmode="lin" valueType="num">
                                          <p:cBhvr>
                                            <p:cTn id="11" dur="500" fill="hold"/>
                                            <p:tgtEl>
                                              <p:spTgt spid="20"/>
                                            </p:tgtEl>
                                            <p:attrNameLst>
                                              <p:attrName>ppt_h</p:attrName>
                                            </p:attrNameLst>
                                          </p:cBhvr>
                                          <p:tavLst>
                                            <p:tav tm="0">
                                              <p:val>
                                                <p:fltVal val="0"/>
                                              </p:val>
                                            </p:tav>
                                            <p:tav tm="100000">
                                              <p:val>
                                                <p:strVal val="#ppt_h"/>
                                              </p:val>
                                            </p:tav>
                                          </p:tavLst>
                                        </p:anim>
                                        <p:animEffect transition="in" filter="fade">
                                          <p:cBhvr>
                                            <p:cTn id="12" dur="500"/>
                                            <p:tgtEl>
                                              <p:spTgt spid="20"/>
                                            </p:tgtEl>
                                          </p:cBhvr>
                                        </p:animEffect>
                                      </p:childTnLst>
                                    </p:cTn>
                                  </p:par>
                                  <p:par>
                                    <p:cTn id="13" presetID="53" presetClass="entr" presetSubtype="16" fill="hold" grpId="0" nodeType="withEffect">
                                      <p:stCondLst>
                                        <p:cond delay="75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animEffect transition="in" filter="fade">
                                          <p:cBhvr>
                                            <p:cTn id="17" dur="500"/>
                                            <p:tgtEl>
                                              <p:spTgt spid="21"/>
                                            </p:tgtEl>
                                          </p:cBhvr>
                                        </p:animEffect>
                                      </p:childTnLst>
                                    </p:cTn>
                                  </p:par>
                                  <p:par>
                                    <p:cTn id="18" presetID="53" presetClass="entr" presetSubtype="16" fill="hold" grpId="0" nodeType="withEffect">
                                      <p:stCondLst>
                                        <p:cond delay="750"/>
                                      </p:stCondLst>
                                      <p:childTnLst>
                                        <p:set>
                                          <p:cBhvr>
                                            <p:cTn id="19" dur="1" fill="hold">
                                              <p:stCondLst>
                                                <p:cond delay="0"/>
                                              </p:stCondLst>
                                            </p:cTn>
                                            <p:tgtEl>
                                              <p:spTgt spid="29"/>
                                            </p:tgtEl>
                                            <p:attrNameLst>
                                              <p:attrName>style.visibility</p:attrName>
                                            </p:attrNameLst>
                                          </p:cBhvr>
                                          <p:to>
                                            <p:strVal val="visible"/>
                                          </p:to>
                                        </p:set>
                                        <p:anim calcmode="lin" valueType="num">
                                          <p:cBhvr>
                                            <p:cTn id="20" dur="500" fill="hold"/>
                                            <p:tgtEl>
                                              <p:spTgt spid="29"/>
                                            </p:tgtEl>
                                            <p:attrNameLst>
                                              <p:attrName>ppt_w</p:attrName>
                                            </p:attrNameLst>
                                          </p:cBhvr>
                                          <p:tavLst>
                                            <p:tav tm="0">
                                              <p:val>
                                                <p:fltVal val="0"/>
                                              </p:val>
                                            </p:tav>
                                            <p:tav tm="100000">
                                              <p:val>
                                                <p:strVal val="#ppt_w"/>
                                              </p:val>
                                            </p:tav>
                                          </p:tavLst>
                                        </p:anim>
                                        <p:anim calcmode="lin" valueType="num">
                                          <p:cBhvr>
                                            <p:cTn id="21" dur="500" fill="hold"/>
                                            <p:tgtEl>
                                              <p:spTgt spid="29"/>
                                            </p:tgtEl>
                                            <p:attrNameLst>
                                              <p:attrName>ppt_h</p:attrName>
                                            </p:attrNameLst>
                                          </p:cBhvr>
                                          <p:tavLst>
                                            <p:tav tm="0">
                                              <p:val>
                                                <p:fltVal val="0"/>
                                              </p:val>
                                            </p:tav>
                                            <p:tav tm="100000">
                                              <p:val>
                                                <p:strVal val="#ppt_h"/>
                                              </p:val>
                                            </p:tav>
                                          </p:tavLst>
                                        </p:anim>
                                        <p:animEffect transition="in" filter="fade">
                                          <p:cBhvr>
                                            <p:cTn id="22" dur="500"/>
                                            <p:tgtEl>
                                              <p:spTgt spid="29"/>
                                            </p:tgtEl>
                                          </p:cBhvr>
                                        </p:animEffect>
                                      </p:childTnLst>
                                    </p:cTn>
                                  </p:par>
                                </p:childTnLst>
                              </p:cTn>
                            </p:par>
                            <p:par>
                              <p:cTn id="23" fill="hold">
                                <p:stCondLst>
                                  <p:cond delay="1250"/>
                                </p:stCondLst>
                                <p:childTnLst>
                                  <p:par>
                                    <p:cTn id="24" presetID="2" presetClass="entr" presetSubtype="4" fill="hold" nodeType="after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 presetClass="entr" presetSubtype="4" fill="hold" nodeType="after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par>
                              <p:cTn id="33" fill="hold">
                                <p:stCondLst>
                                  <p:cond delay="2250"/>
                                </p:stCondLst>
                                <p:childTnLst>
                                  <p:par>
                                    <p:cTn id="34" presetID="2" presetClass="entr" presetSubtype="4"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500" fill="hold"/>
                                            <p:tgtEl>
                                              <p:spTgt spid="41"/>
                                            </p:tgtEl>
                                            <p:attrNameLst>
                                              <p:attrName>ppt_x</p:attrName>
                                            </p:attrNameLst>
                                          </p:cBhvr>
                                          <p:tavLst>
                                            <p:tav tm="0">
                                              <p:val>
                                                <p:strVal val="#ppt_x"/>
                                              </p:val>
                                            </p:tav>
                                            <p:tav tm="100000">
                                              <p:val>
                                                <p:strVal val="#ppt_x"/>
                                              </p:val>
                                            </p:tav>
                                          </p:tavLst>
                                        </p:anim>
                                        <p:anim calcmode="lin" valueType="num">
                                          <p:cBhvr additive="base">
                                            <p:cTn id="37" dur="500" fill="hold"/>
                                            <p:tgtEl>
                                              <p:spTgt spid="41"/>
                                            </p:tgtEl>
                                            <p:attrNameLst>
                                              <p:attrName>ppt_y</p:attrName>
                                            </p:attrNameLst>
                                          </p:cBhvr>
                                          <p:tavLst>
                                            <p:tav tm="0">
                                              <p:val>
                                                <p:strVal val="1+#ppt_h/2"/>
                                              </p:val>
                                            </p:tav>
                                            <p:tav tm="100000">
                                              <p:val>
                                                <p:strVal val="#ppt_y"/>
                                              </p:val>
                                            </p:tav>
                                          </p:tavLst>
                                        </p:anim>
                                      </p:childTnLst>
                                    </p:cTn>
                                  </p:par>
                                </p:childTnLst>
                              </p:cTn>
                            </p:par>
                            <p:par>
                              <p:cTn id="38" fill="hold">
                                <p:stCondLst>
                                  <p:cond delay="2750"/>
                                </p:stCondLst>
                                <p:childTnLst>
                                  <p:par>
                                    <p:cTn id="39" presetID="2" presetClass="entr" presetSubtype="4"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ppt_x"/>
                                              </p:val>
                                            </p:tav>
                                            <p:tav tm="100000">
                                              <p:val>
                                                <p:strVal val="#ppt_x"/>
                                              </p:val>
                                            </p:tav>
                                          </p:tavLst>
                                        </p:anim>
                                        <p:anim calcmode="lin" valueType="num">
                                          <p:cBhvr additive="base">
                                            <p:cTn id="42"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p:bldP spid="2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换道概率改进</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3927998"/>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换道后行驶中存在不确定性</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拥堵或不拥堵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设拥堵概率为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p,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计算驾驶员对拥堵的感知概率如下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在收益时：</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𝑊</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f>
                        <m:f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fPr>
                        <m:num>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𝜒</m:t>
                              </m:r>
                            </m:sup>
                          </m:sSup>
                        </m:num>
                        <m:den>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𝜒</m:t>
                                  </m:r>
                                </m:sup>
                              </m:s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𝜒</m:t>
                                  </m:r>
                                </m:sup>
                              </m:s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𝜒</m:t>
                              </m:r>
                            </m:sup>
                          </m:sSup>
                        </m:den>
                      </m:f>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在损失时</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𝑊</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f>
                        <m:f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fPr>
                        <m:num>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𝛿</m:t>
                              </m:r>
                            </m:sup>
                          </m:sSup>
                        </m:num>
                        <m:den>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𝛿</m:t>
                                  </m:r>
                                </m:sup>
                              </m:s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𝛿</m:t>
                                  </m:r>
                                </m:sup>
                              </m:s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𝛿</m:t>
                              </m:r>
                            </m:sup>
                          </m:sSup>
                        </m:den>
                      </m:f>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参数取值为</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𝜒</m:t>
                    </m:r>
                    <m:r>
                      <a:rPr lang="en-US" altLang="zh-CN">
                        <a:latin typeface="Times New Roman" panose="02020603050405020304" pitchFamily="18" charset="0"/>
                        <a:ea typeface="微软雅黑" panose="020B0503020204020204" pitchFamily="34" charset="-122"/>
                        <a:cs typeface="Times New Roman" panose="02020603050405020304" pitchFamily="18" charset="0"/>
                      </a:rPr>
                      <m:t>=0.61</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𝛿</m:t>
                    </m:r>
                    <m:r>
                      <a:rPr lang="en-US" altLang="zh-CN">
                        <a:latin typeface="Times New Roman" panose="02020603050405020304" pitchFamily="18" charset="0"/>
                        <a:ea typeface="微软雅黑" panose="020B0503020204020204" pitchFamily="34" charset="-122"/>
                        <a:cs typeface="Times New Roman" panose="02020603050405020304" pitchFamily="18" charset="0"/>
                      </a:rPr>
                      <m:t>=0.69</m:t>
                    </m:r>
                  </m:oMath>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3927998"/>
              </a:xfrm>
              <a:prstGeom prst="rect">
                <a:avLst/>
              </a:prstGeom>
              <a:blipFill>
                <a:blip r:embed="rId3"/>
                <a:stretch>
                  <a:fillRect l="-453" b="-16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745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换道概率改进</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2122376"/>
              </a:xfrm>
              <a:prstGeom prst="rect">
                <a:avLst/>
              </a:prstGeom>
            </p:spPr>
            <p:txBody>
              <a:bodyPr wrap="square">
                <a:spAutoFit/>
              </a:bodyPr>
              <a:lstStyle/>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计算换道或不换道的前景值</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计算各驾驶员换道不同方案的前景值</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方案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的前景值 </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𝐸</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Sub>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𝐸</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𝑊</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𝑊</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Sub>
                    </m:oMath>
                  </m:oMathPara>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根据式</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如果方案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的前景值 </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𝐸</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𝑖</m:t>
                        </m:r>
                      </m:sub>
                    </m:sSub>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越大</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说明方案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相对于驾驶员的收益越大</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驾驶员会选 择前景值大的方案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i</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进行换道决策</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2122376"/>
              </a:xfrm>
              <a:prstGeom prst="rect">
                <a:avLst/>
              </a:prstGeom>
              <a:blipFill>
                <a:blip r:embed="rId3"/>
                <a:stretch>
                  <a:fillRect l="-453" r="-453" b="-3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428296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慢化概率改进</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5776005"/>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考虑了跟驰车辆之间速度相对 差及两车安全间距等因素</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改进后每辆车的慢化概 率 </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𝑃</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的计算公式如下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𝑃</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𝑓</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𝑔</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m:oMathPara>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其中</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𝑓</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𝜆</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Sub>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𝑒</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𝜆</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p>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𝜆</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𝑁</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nary>
                        <m:naryPr>
                          <m:chr m:val="∑"/>
                          <m:limLoc m:val="undOvr"/>
                          <m:grow m:val="on"/>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naryPr>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𝑁</m:t>
                          </m:r>
                        </m:sup>
                        <m:e>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nary>
                    </m:oMath>
                  </m:oMathPara>
                </a14:m>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为道路上车辆总数量</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𝑓</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表示跟驰车辆之间速度相对差对随机慢化概率的影响值</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该函数值 越大说明当前车辆具有较大的慢化减速概率</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反之 慢化概率值较小</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𝑔</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表示两车安全间距对随 机慢化概率的影响值</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14:m>
                  <m:oMathPara xmlns:m="http://schemas.openxmlformats.org/officeDocument/2006/math">
                    <m:oMathParaPr>
                      <m:jc m:val="left"/>
                    </m:oMathParaPr>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𝑔</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𝜆</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2</m:t>
                          </m:r>
                        </m:sub>
                      </m:sSub>
                      <m:sSup>
                        <m:s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𝑒</m:t>
                          </m:r>
                        </m:e>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𝜆</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2</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𝑣𝑚𝑎𝑥</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p>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𝜆</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2</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𝑁</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nary>
                        <m:naryPr>
                          <m:chr m:val="∑"/>
                          <m:limLoc m:val="undOvr"/>
                          <m:grow m:val="on"/>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naryPr>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𝑁</m:t>
                          </m:r>
                        </m:sup>
                        <m:e>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e>
                      </m:nary>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为两车间距</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该函数表示当两车间距大于安全间距即最大车速时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车辆随机慢化概率较小</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反之随机慢化概率随之变大</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zh-CN" altLang="zh-CN" dirty="0"/>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5776005"/>
              </a:xfrm>
              <a:prstGeom prst="rect">
                <a:avLst/>
              </a:prstGeom>
              <a:blipFill>
                <a:blip r:embed="rId3"/>
                <a:stretch>
                  <a:fillRect l="-453" r="-453" b="-15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43871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2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HCCA</a:t>
            </a:r>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动力学模演化规则</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3416320"/>
              </a:xfrm>
              <a:prstGeom prst="rect">
                <a:avLst/>
              </a:prstGeom>
            </p:spPr>
            <p:txBody>
              <a:bodyPr wrap="square">
                <a:spAutoFit/>
              </a:bodyPr>
              <a:lstStyle/>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换道条件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当车辆满足以下条件时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进行换道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确 定 每 辆 车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t + 1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时 刻 随 机 慢 化 概 率</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𝑃</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𝑃</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𝑓</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𝑔</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加速过程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𝑎</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3416320"/>
              </a:xfrm>
              <a:prstGeom prst="rect">
                <a:avLst/>
              </a:prstGeom>
              <a:blipFill>
                <a:blip r:embed="rId3"/>
                <a:stretch>
                  <a:fillRect l="-453"/>
                </a:stretch>
              </a:blipFill>
            </p:spPr>
            <p:txBody>
              <a:bodyPr/>
              <a:lstStyle/>
              <a:p>
                <a:r>
                  <a:rPr lang="zh-CN" altLang="en-US">
                    <a:noFill/>
                  </a:rPr>
                  <a:t> </a:t>
                </a:r>
              </a:p>
            </p:txBody>
          </p:sp>
        </mc:Fallback>
      </mc:AlternateContent>
      <p:pic>
        <p:nvPicPr>
          <p:cNvPr id="6" name="图形 5">
            <a:extLst>
              <a:ext uri="{FF2B5EF4-FFF2-40B4-BE49-F238E27FC236}">
                <a16:creationId xmlns:a16="http://schemas.microsoft.com/office/drawing/2014/main" id="{AFA37275-8C57-5D48-A6FF-DA7A76F15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1616" y="1893528"/>
            <a:ext cx="3245272" cy="962883"/>
          </a:xfrm>
          <a:prstGeom prst="rect">
            <a:avLst/>
          </a:prstGeom>
        </p:spPr>
      </p:pic>
    </p:spTree>
    <p:extLst>
      <p:ext uri="{BB962C8B-B14F-4D97-AF65-F5344CB8AC3E}">
        <p14:creationId xmlns:p14="http://schemas.microsoft.com/office/powerpoint/2010/main" val="70090849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5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HCCA</a:t>
            </a:r>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动力学模演化规则</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03</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4255076"/>
              </a:xfrm>
              <a:prstGeom prst="rect">
                <a:avLst/>
              </a:prstGeom>
            </p:spPr>
            <p:txBody>
              <a:bodyPr wrap="square">
                <a:spAutoFit/>
              </a:bodyPr>
              <a:lstStyle/>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4)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安全防护过程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①</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如果是激进型驾驶员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防护为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Sup>
                        <m:sSubSup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Sup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ub>
                        <m: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up>
                      </m:sSubSup>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②</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如果是其他类型驾驶员</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防护为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车辆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以概率 </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𝑃</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随机慢化过程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𝑏</m:t>
                      </m:r>
                      <m:r>
                        <a:rPr lang="en-US" altLang="zh-CN">
                          <a:latin typeface="Times New Roman" panose="02020603050405020304" pitchFamily="18" charset="0"/>
                          <a:ea typeface="微软雅黑" panose="020B0503020204020204" pitchFamily="34" charset="-122"/>
                          <a:cs typeface="Times New Roman" panose="02020603050405020304" pitchFamily="18" charset="0"/>
                        </a:rPr>
                        <m:t>,0)</m:t>
                      </m:r>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6)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车辆运动</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gn="just">
                  <a:lnSpc>
                    <a:spcPct val="150000"/>
                  </a:lnSpc>
                </a:pPr>
                <a14:m>
                  <m:oMathPara xmlns:m="http://schemas.openxmlformats.org/officeDocument/2006/math">
                    <m:oMathParaPr>
                      <m:jc m:val="centerGroup"/>
                    </m:oMathParaPr>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𝑥</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oMath>
                  </m:oMathPara>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其中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为车辆加速度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b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为车辆减速度</a:t>
                </a:r>
                <a:endParaRPr lang="zh-CN"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4255076"/>
              </a:xfrm>
              <a:prstGeom prst="rect">
                <a:avLst/>
              </a:prstGeom>
              <a:blipFill>
                <a:blip r:embed="rId3"/>
                <a:stretch>
                  <a:fillRect l="-453" b="-11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17543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5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p:nvGrpSpPr>
        <p:grpSpPr>
          <a:xfrm>
            <a:off x="2581581" y="2621254"/>
            <a:ext cx="2052942" cy="1840098"/>
            <a:chOff x="4950565" y="2141272"/>
            <a:chExt cx="3094826" cy="2773962"/>
          </a:xfrm>
        </p:grpSpPr>
        <p:sp>
          <p:nvSpPr>
            <p:cNvPr id="22" name="椭圆 21"/>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22"/>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0" name="组合 29"/>
          <p:cNvGrpSpPr/>
          <p:nvPr/>
        </p:nvGrpSpPr>
        <p:grpSpPr>
          <a:xfrm>
            <a:off x="2582460" y="2625347"/>
            <a:ext cx="2045906" cy="1856228"/>
            <a:chOff x="4953229" y="2141272"/>
            <a:chExt cx="3084220" cy="2798278"/>
          </a:xfrm>
        </p:grpSpPr>
        <p:sp>
          <p:nvSpPr>
            <p:cNvPr id="31" name="椭圆 30"/>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椭圆 31"/>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矩形 32"/>
          <p:cNvSpPr/>
          <p:nvPr/>
        </p:nvSpPr>
        <p:spPr>
          <a:xfrm>
            <a:off x="5242048" y="3013501"/>
            <a:ext cx="3210955" cy="830997"/>
          </a:xfrm>
          <a:prstGeom prst="rect">
            <a:avLst/>
          </a:prstGeom>
          <a:ln>
            <a:noFill/>
          </a:ln>
        </p:spPr>
        <p:txBody>
          <a:bodyPr wrap="square">
            <a:spAutoFit/>
          </a:bodyPr>
          <a:lstStyle/>
          <a:p>
            <a:r>
              <a:rPr lang="zh-CN" altLang="en-US" sz="4800" dirty="0">
                <a:solidFill>
                  <a:srgbClr val="18478F"/>
                </a:solidFill>
                <a:latin typeface="Open Sans" panose="020B0606030504020204" pitchFamily="34" charset="0"/>
                <a:ea typeface="Open Sans" panose="020B0606030504020204" pitchFamily="34" charset="0"/>
                <a:cs typeface="Open Sans" panose="020B0606030504020204" pitchFamily="34" charset="0"/>
              </a:rPr>
              <a:t>仿真分析</a:t>
            </a:r>
            <a:endParaRPr lang="en-US" altLang="zh-CN" sz="48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椭圆 34"/>
          <p:cNvSpPr/>
          <p:nvPr/>
        </p:nvSpPr>
        <p:spPr>
          <a:xfrm>
            <a:off x="2616618" y="2570728"/>
            <a:ext cx="1946033" cy="19460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effectLst>
                  <a:outerShdw blurRad="38100" dist="38100" dir="2700000" algn="tl">
                    <a:srgbClr val="000000">
                      <a:alpha val="43137"/>
                    </a:srgbClr>
                  </a:outerShdw>
                </a:effectLst>
                <a:latin typeface="Impact" panose="020B0806030902050204" pitchFamily="34" charset="0"/>
              </a:rPr>
              <a:t>04</a:t>
            </a:r>
            <a:endParaRPr lang="zh-CN" altLang="en-US" sz="5400" dirty="0">
              <a:effectLst>
                <a:outerShdw blurRad="38100" dist="38100" dir="2700000" algn="tl">
                  <a:srgbClr val="000000">
                    <a:alpha val="43137"/>
                  </a:srgbClr>
                </a:outerShdw>
              </a:effectLst>
              <a:latin typeface="Impact" panose="020B0806030902050204" pitchFamily="34" charset="0"/>
            </a:endParaRPr>
          </a:p>
        </p:txBody>
      </p:sp>
      <p:sp>
        <p:nvSpPr>
          <p:cNvPr id="36" name="椭圆 35"/>
          <p:cNvSpPr/>
          <p:nvPr/>
        </p:nvSpPr>
        <p:spPr>
          <a:xfrm>
            <a:off x="11268220" y="-923780"/>
            <a:ext cx="1847559" cy="18475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0492598" y="351423"/>
            <a:ext cx="572356" cy="5723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179254" y="2141272"/>
            <a:ext cx="302456" cy="3024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30482" y="1257699"/>
            <a:ext cx="390938" cy="390938"/>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42238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20000">
                                          <p:cBhvr additive="base">
                                            <p:cTn id="7" dur="500" fill="hold"/>
                                            <p:tgtEl>
                                              <p:spTgt spid="3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14:bounceEnd="20000">
                                          <p:cBhvr additive="base">
                                            <p:cTn id="11" dur="500" fill="hold"/>
                                            <p:tgtEl>
                                              <p:spTgt spid="3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14:bounceEnd="20000">
                                          <p:cBhvr additive="base">
                                            <p:cTn id="15" dur="500" fill="hold"/>
                                            <p:tgtEl>
                                              <p:spTgt spid="3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20000">
                                          <p:cBhvr additive="base">
                                            <p:cTn id="19" dur="500" fill="hold"/>
                                            <p:tgtEl>
                                              <p:spTgt spid="3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38"/>
                                            </p:tgtEl>
                                            <p:attrNameLst>
                                              <p:attrName>ppt_y</p:attrName>
                                            </p:attrNameLst>
                                          </p:cBhvr>
                                          <p:tavLst>
                                            <p:tav tm="0">
                                              <p:val>
                                                <p:strVal val="0-#ppt_h/2"/>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heel(1)">
                                          <p:cBhvr>
                                            <p:cTn id="23" dur="1000"/>
                                            <p:tgtEl>
                                              <p:spTgt spid="20"/>
                                            </p:tgtEl>
                                          </p:cBhvr>
                                        </p:animEffect>
                                      </p:childTnLst>
                                    </p:cTn>
                                  </p:par>
                                  <p:par>
                                    <p:cTn id="24" presetID="10" presetClass="entr" presetSubtype="0" fill="hold" nodeType="withEffect">
                                      <p:stCondLst>
                                        <p:cond delay="10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8" presetClass="emph" presetSubtype="0" repeatCount="indefinite" fill="hold" nodeType="withEffect">
                                      <p:stCondLst>
                                        <p:cond delay="1000"/>
                                      </p:stCondLst>
                                      <p:childTnLst>
                                        <p:animRot by="-21600000">
                                          <p:cBhvr>
                                            <p:cTn id="31" dur="2000" fill="hold"/>
                                            <p:tgtEl>
                                              <p:spTgt spid="30"/>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8" presetClass="emph" presetSubtype="0" repeatCount="indefinite" fill="hold" nodeType="withEffect">
                                      <p:stCondLst>
                                        <p:cond delay="1000"/>
                                      </p:stCondLst>
                                      <p:childTnLst>
                                        <p:animRot by="-21600000">
                                          <p:cBhvr>
                                            <p:cTn id="36" dur="2000" fill="hold"/>
                                            <p:tgtEl>
                                              <p:spTgt spid="21"/>
                                            </p:tgtEl>
                                            <p:attrNameLst>
                                              <p:attrName>r</p:attrName>
                                            </p:attrNameLst>
                                          </p:cBhvr>
                                        </p:animRot>
                                      </p:childTnLst>
                                    </p:cTn>
                                  </p:par>
                                  <p:par>
                                    <p:cTn id="37" presetID="53" presetClass="entr" presetSubtype="16" fill="hold" grpId="0" nodeType="withEffect">
                                      <p:stCondLst>
                                        <p:cond delay="100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p:bldP spid="35" grpId="0" animBg="1"/>
          <p:bldP spid="36" grpId="0" animBg="1"/>
          <p:bldP spid="37" grpId="0" animBg="1"/>
          <p:bldP spid="38" grpId="0" animBg="1"/>
          <p:bldP spid="3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1+#ppt_w/2"/>
                                              </p:val>
                                            </p:tav>
                                            <p:tav tm="100000">
                                              <p:val>
                                                <p:strVal val="#ppt_x"/>
                                              </p:val>
                                            </p:tav>
                                          </p:tavLst>
                                        </p:anim>
                                        <p:anim calcmode="lin" valueType="num">
                                          <p:cBhvr additive="base">
                                            <p:cTn id="20" dur="500" fill="hold"/>
                                            <p:tgtEl>
                                              <p:spTgt spid="38"/>
                                            </p:tgtEl>
                                            <p:attrNameLst>
                                              <p:attrName>ppt_y</p:attrName>
                                            </p:attrNameLst>
                                          </p:cBhvr>
                                          <p:tavLst>
                                            <p:tav tm="0">
                                              <p:val>
                                                <p:strVal val="0-#ppt_h/2"/>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heel(1)">
                                          <p:cBhvr>
                                            <p:cTn id="23" dur="1000"/>
                                            <p:tgtEl>
                                              <p:spTgt spid="20"/>
                                            </p:tgtEl>
                                          </p:cBhvr>
                                        </p:animEffect>
                                      </p:childTnLst>
                                    </p:cTn>
                                  </p:par>
                                  <p:par>
                                    <p:cTn id="24" presetID="10" presetClass="entr" presetSubtype="0" fill="hold" nodeType="withEffect">
                                      <p:stCondLst>
                                        <p:cond delay="10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8" presetClass="emph" presetSubtype="0" repeatCount="indefinite" fill="hold" nodeType="withEffect">
                                      <p:stCondLst>
                                        <p:cond delay="1000"/>
                                      </p:stCondLst>
                                      <p:childTnLst>
                                        <p:animRot by="-21600000">
                                          <p:cBhvr>
                                            <p:cTn id="31" dur="2000" fill="hold"/>
                                            <p:tgtEl>
                                              <p:spTgt spid="30"/>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8" presetClass="emph" presetSubtype="0" repeatCount="indefinite" fill="hold" nodeType="withEffect">
                                      <p:stCondLst>
                                        <p:cond delay="1000"/>
                                      </p:stCondLst>
                                      <p:childTnLst>
                                        <p:animRot by="-21600000">
                                          <p:cBhvr>
                                            <p:cTn id="36" dur="2000" fill="hold"/>
                                            <p:tgtEl>
                                              <p:spTgt spid="21"/>
                                            </p:tgtEl>
                                            <p:attrNameLst>
                                              <p:attrName>r</p:attrName>
                                            </p:attrNameLst>
                                          </p:cBhvr>
                                        </p:animRot>
                                      </p:childTnLst>
                                    </p:cTn>
                                  </p:par>
                                  <p:par>
                                    <p:cTn id="37" presetID="53" presetClass="entr" presetSubtype="16" fill="hold" grpId="0" nodeType="withEffect">
                                      <p:stCondLst>
                                        <p:cond delay="100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p:bldP spid="35" grpId="0" animBg="1"/>
          <p:bldP spid="36" grpId="0" animBg="1"/>
          <p:bldP spid="37" grpId="0" animBg="1"/>
          <p:bldP spid="38" grpId="0" animBg="1"/>
          <p:bldP spid="39"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仿真分析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sp>
        <p:nvSpPr>
          <p:cNvPr id="2" name="矩形 1">
            <a:extLst>
              <a:ext uri="{FF2B5EF4-FFF2-40B4-BE49-F238E27FC236}">
                <a16:creationId xmlns:a16="http://schemas.microsoft.com/office/drawing/2014/main" id="{DCA76759-EC6A-864D-81FA-08F438B382E0}"/>
              </a:ext>
            </a:extLst>
          </p:cNvPr>
          <p:cNvSpPr/>
          <p:nvPr/>
        </p:nvSpPr>
        <p:spPr>
          <a:xfrm>
            <a:off x="1469592" y="1420607"/>
            <a:ext cx="9252815" cy="3779176"/>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仿真参数：</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b="1" dirty="0">
              <a:latin typeface="Times New Roman" panose="02020603050405020304" pitchFamily="18" charset="0"/>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车道数：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车道长度：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L=1000,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周期型边界条件</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单个元胞长度：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7.5m</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系统刷新间隔：</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1s</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演化步长：</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baseline="30000" dirty="0">
                <a:latin typeface="Times New Roman" panose="02020603050405020304" pitchFamily="18" charset="0"/>
                <a:ea typeface="微软雅黑" panose="020B0503020204020204" pitchFamily="34" charset="-122"/>
                <a:cs typeface="Times New Roman" panose="02020603050405020304" pitchFamily="18" charset="0"/>
              </a:rPr>
              <a:t>4</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步                            车辆加速度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a:1cell/s</a:t>
            </a:r>
            <a:r>
              <a:rPr lang="en-US" altLang="zh-CN" baseline="30000" dirty="0">
                <a:latin typeface="Times New Roman" panose="02020603050405020304" pitchFamily="18" charset="0"/>
                <a:ea typeface="微软雅黑" panose="020B0503020204020204" pitchFamily="34" charset="-122"/>
                <a:cs typeface="Times New Roman" panose="02020603050405020304" pitchFamily="18" charset="0"/>
              </a:rPr>
              <a:t>2</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车辆速度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b</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1cell/s</a:t>
            </a:r>
            <a:r>
              <a:rPr lang="en-US" altLang="zh-CN" baseline="30000"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aseline="30000"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激进型驾驶员比例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P</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a</a:t>
            </a: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其他类型减驾驶员比例：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P</a:t>
            </a:r>
            <a:r>
              <a:rPr lang="en-US" altLang="zh-CN" baseline="-25000" dirty="0">
                <a:latin typeface="Times New Roman" panose="02020603050405020304" pitchFamily="18" charset="0"/>
                <a:ea typeface="微软雅黑" panose="020B0503020204020204" pitchFamily="34" charset="-122"/>
                <a:cs typeface="Times New Roman" panose="02020603050405020304" pitchFamily="18" charset="0"/>
              </a:rPr>
              <a:t>b</a:t>
            </a: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每次记录演化达到稳态的后</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1000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步作为仿真时步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迭代运行</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次后样本数据取平均值</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56928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1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仿真分析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pic>
        <p:nvPicPr>
          <p:cNvPr id="3" name="图片 2">
            <a:extLst>
              <a:ext uri="{FF2B5EF4-FFF2-40B4-BE49-F238E27FC236}">
                <a16:creationId xmlns:a16="http://schemas.microsoft.com/office/drawing/2014/main" id="{E92C6D8B-06B5-3940-9579-6B9BB3E71BED}"/>
              </a:ext>
            </a:extLst>
          </p:cNvPr>
          <p:cNvPicPr>
            <a:picLocks noChangeAspect="1"/>
          </p:cNvPicPr>
          <p:nvPr/>
        </p:nvPicPr>
        <p:blipFill>
          <a:blip r:embed="rId3"/>
          <a:stretch>
            <a:fillRect/>
          </a:stretch>
        </p:blipFill>
        <p:spPr>
          <a:xfrm>
            <a:off x="1058733" y="1551270"/>
            <a:ext cx="4502266" cy="3338592"/>
          </a:xfrm>
          <a:prstGeom prst="rect">
            <a:avLst/>
          </a:prstGeom>
        </p:spPr>
      </p:pic>
      <p:pic>
        <p:nvPicPr>
          <p:cNvPr id="4" name="图片 3">
            <a:extLst>
              <a:ext uri="{FF2B5EF4-FFF2-40B4-BE49-F238E27FC236}">
                <a16:creationId xmlns:a16="http://schemas.microsoft.com/office/drawing/2014/main" id="{2A915BEE-42FB-7944-936D-637FDB54E1AA}"/>
              </a:ext>
            </a:extLst>
          </p:cNvPr>
          <p:cNvPicPr>
            <a:picLocks noChangeAspect="1"/>
          </p:cNvPicPr>
          <p:nvPr/>
        </p:nvPicPr>
        <p:blipFill>
          <a:blip r:embed="rId4"/>
          <a:stretch>
            <a:fillRect/>
          </a:stretch>
        </p:blipFill>
        <p:spPr>
          <a:xfrm>
            <a:off x="6642917" y="1551270"/>
            <a:ext cx="4490350" cy="3338592"/>
          </a:xfrm>
          <a:prstGeom prst="rect">
            <a:avLst/>
          </a:prstGeom>
        </p:spPr>
      </p:pic>
      <p:sp>
        <p:nvSpPr>
          <p:cNvPr id="5" name="矩形 4">
            <a:extLst>
              <a:ext uri="{FF2B5EF4-FFF2-40B4-BE49-F238E27FC236}">
                <a16:creationId xmlns:a16="http://schemas.microsoft.com/office/drawing/2014/main" id="{4CB4FFE2-A43D-4D46-88D9-B14901B61B91}"/>
              </a:ext>
            </a:extLst>
          </p:cNvPr>
          <p:cNvSpPr/>
          <p:nvPr/>
        </p:nvSpPr>
        <p:spPr>
          <a:xfrm>
            <a:off x="2044791" y="5204375"/>
            <a:ext cx="9196251" cy="338554"/>
          </a:xfrm>
          <a:prstGeom prst="rect">
            <a:avLst/>
          </a:prstGeom>
        </p:spPr>
        <p:txBody>
          <a:bodyPr wrap="square">
            <a:spAutoFit/>
          </a:bodyPr>
          <a:lstStyle/>
          <a:p>
            <a:r>
              <a:rPr lang="zh-CN" altLang="en-US" sz="1600" dirty="0">
                <a:latin typeface="Times New Roman" panose="02020603050405020304" pitchFamily="18" charset="0"/>
                <a:ea typeface="微软雅黑" panose="020B0503020204020204" pitchFamily="34" charset="-122"/>
                <a:cs typeface="Times New Roman" panose="02020603050405020304" pitchFamily="18" charset="0"/>
              </a:rPr>
              <a:t>不同激进型驾驶员比例下高速跟驰率　(a) 左车道 高速跟驰率; (b) 右车道高速跟驰率</a:t>
            </a:r>
          </a:p>
        </p:txBody>
      </p:sp>
    </p:spTree>
    <p:extLst>
      <p:ext uri="{BB962C8B-B14F-4D97-AF65-F5344CB8AC3E}">
        <p14:creationId xmlns:p14="http://schemas.microsoft.com/office/powerpoint/2010/main" val="221584304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150"/>
                            </p:stCondLst>
                            <p:childTnLst>
                              <p:par>
                                <p:cTn id="17" presetID="1"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par>
                          <p:cTn id="19" fill="hold">
                            <p:stCondLst>
                              <p:cond delay="1150"/>
                            </p:stCondLst>
                            <p:childTnLst>
                              <p:par>
                                <p:cTn id="20" presetID="1"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1150"/>
                            </p:stCondLst>
                            <p:childTnLst>
                              <p:par>
                                <p:cTn id="23" presetID="1"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误差比较</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sp>
        <p:nvSpPr>
          <p:cNvPr id="2" name="矩形 1">
            <a:extLst>
              <a:ext uri="{FF2B5EF4-FFF2-40B4-BE49-F238E27FC236}">
                <a16:creationId xmlns:a16="http://schemas.microsoft.com/office/drawing/2014/main" id="{CF73F467-89B1-0447-9179-9F9E3C89FDDE}"/>
              </a:ext>
            </a:extLst>
          </p:cNvPr>
          <p:cNvSpPr/>
          <p:nvPr/>
        </p:nvSpPr>
        <p:spPr>
          <a:xfrm>
            <a:off x="1245325" y="1124252"/>
            <a:ext cx="9701349" cy="1289712"/>
          </a:xfrm>
          <a:prstGeom prst="rect">
            <a:avLst/>
          </a:prstGeom>
        </p:spPr>
        <p:txBody>
          <a:bodyPr wrap="square">
            <a:spAutoFit/>
          </a:bodyPr>
          <a:lstStyle/>
          <a:p>
            <a:pPr>
              <a:lnSpc>
                <a:spcPct val="150000"/>
              </a:lnSpc>
            </a:pPr>
            <a:r>
              <a:rPr lang="zh-CN" altLang="en-US" dirty="0">
                <a:latin typeface="Times New Roman" panose="02020603050405020304" pitchFamily="18" charset="0"/>
                <a:ea typeface="微软雅黑" panose="020B0503020204020204" pitchFamily="34" charset="-122"/>
              </a:rPr>
              <a:t>利用文献中高架路实测数据包括上下班高峰时段、普通时段和雪天三个不同路况样本数据进行平均误差分析</a:t>
            </a:r>
            <a:r>
              <a:rPr lang="en-US" altLang="zh-CN" dirty="0">
                <a:latin typeface="Times New Roman" panose="02020603050405020304" pitchFamily="18" charset="0"/>
                <a:ea typeface="微软雅黑" panose="020B0503020204020204" pitchFamily="34" charset="-122"/>
              </a:rPr>
              <a:t>,</a:t>
            </a:r>
            <a:r>
              <a:rPr lang="zh-CN" altLang="en-US" dirty="0">
                <a:latin typeface="Times New Roman" panose="02020603050405020304" pitchFamily="18" charset="0"/>
                <a:ea typeface="微软雅黑" panose="020B0503020204020204" pitchFamily="34" charset="-122"/>
              </a:rPr>
              <a:t>把某一路况样本总共 </a:t>
            </a:r>
            <a:r>
              <a:rPr lang="zh-CN" altLang="en-US" i="1" dirty="0">
                <a:latin typeface="Times New Roman" panose="02020603050405020304" pitchFamily="18" charset="0"/>
                <a:ea typeface="微软雅黑" panose="020B0503020204020204" pitchFamily="34" charset="-122"/>
              </a:rPr>
              <a:t>N </a:t>
            </a:r>
            <a:r>
              <a:rPr lang="zh-CN" altLang="en-US" dirty="0">
                <a:latin typeface="Times New Roman" panose="02020603050405020304" pitchFamily="18" charset="0"/>
                <a:ea typeface="微软雅黑" panose="020B0503020204020204" pitchFamily="34" charset="-122"/>
              </a:rPr>
              <a:t>次实测得到的车速数据 </a:t>
            </a:r>
            <a:r>
              <a:rPr lang="zh-CN" altLang="en-US" i="1" dirty="0">
                <a:latin typeface="Times New Roman" panose="02020603050405020304" pitchFamily="18" charset="0"/>
                <a:ea typeface="微软雅黑" panose="020B0503020204020204" pitchFamily="34" charset="-122"/>
              </a:rPr>
              <a:t>v</a:t>
            </a:r>
            <a:r>
              <a:rPr lang="zh-CN" altLang="en-US" i="1" baseline="-25000" dirty="0">
                <a:latin typeface="Times New Roman" panose="02020603050405020304" pitchFamily="18" charset="0"/>
                <a:ea typeface="微软雅黑" panose="020B0503020204020204" pitchFamily="34" charset="-122"/>
              </a:rPr>
              <a:t>i</a:t>
            </a:r>
            <a:r>
              <a:rPr lang="zh-CN" altLang="en-US" i="1" baseline="30000" dirty="0">
                <a:latin typeface="Times New Roman" panose="02020603050405020304" pitchFamily="18" charset="0"/>
                <a:ea typeface="微软雅黑" panose="020B0503020204020204" pitchFamily="34" charset="-122"/>
              </a:rPr>
              <a:t>m </a:t>
            </a:r>
            <a:r>
              <a:rPr lang="zh-CN" altLang="en-US" dirty="0">
                <a:latin typeface="Times New Roman" panose="02020603050405020304" pitchFamily="18" charset="0"/>
                <a:ea typeface="微软雅黑" panose="020B0503020204020204" pitchFamily="34" charset="-122"/>
              </a:rPr>
              <a:t>与各种速度密度关系计算公式得到的对应速度 </a:t>
            </a:r>
            <a:r>
              <a:rPr lang="zh-CN" altLang="en-US" i="1" dirty="0">
                <a:latin typeface="Times New Roman" panose="02020603050405020304" pitchFamily="18" charset="0"/>
                <a:ea typeface="微软雅黑" panose="020B0503020204020204" pitchFamily="34" charset="-122"/>
              </a:rPr>
              <a:t>v</a:t>
            </a:r>
            <a:r>
              <a:rPr lang="zh-CN" altLang="en-US" i="1" baseline="-25000" dirty="0">
                <a:latin typeface="Times New Roman" panose="02020603050405020304" pitchFamily="18" charset="0"/>
                <a:ea typeface="微软雅黑" panose="020B0503020204020204" pitchFamily="34" charset="-122"/>
              </a:rPr>
              <a:t>i  </a:t>
            </a:r>
            <a:r>
              <a:rPr lang="zh-CN" altLang="en-US" dirty="0">
                <a:latin typeface="Times New Roman" panose="02020603050405020304" pitchFamily="18" charset="0"/>
                <a:ea typeface="微软雅黑" panose="020B0503020204020204" pitchFamily="34" charset="-122"/>
              </a:rPr>
              <a:t>进行误差比较, 平均误差计算公式如下：</a:t>
            </a:r>
          </a:p>
        </p:txBody>
      </p:sp>
      <p:pic>
        <p:nvPicPr>
          <p:cNvPr id="6" name="图片 5">
            <a:extLst>
              <a:ext uri="{FF2B5EF4-FFF2-40B4-BE49-F238E27FC236}">
                <a16:creationId xmlns:a16="http://schemas.microsoft.com/office/drawing/2014/main" id="{64B629AE-7FF6-F043-925A-62F6A823325F}"/>
              </a:ext>
            </a:extLst>
          </p:cNvPr>
          <p:cNvPicPr>
            <a:picLocks noChangeAspect="1"/>
          </p:cNvPicPr>
          <p:nvPr/>
        </p:nvPicPr>
        <p:blipFill>
          <a:blip r:embed="rId3"/>
          <a:stretch>
            <a:fillRect/>
          </a:stretch>
        </p:blipFill>
        <p:spPr>
          <a:xfrm>
            <a:off x="4741273" y="2640013"/>
            <a:ext cx="2347504" cy="734871"/>
          </a:xfrm>
          <a:prstGeom prst="rect">
            <a:avLst/>
          </a:prstGeom>
        </p:spPr>
      </p:pic>
      <p:pic>
        <p:nvPicPr>
          <p:cNvPr id="7" name="图片 6">
            <a:extLst>
              <a:ext uri="{FF2B5EF4-FFF2-40B4-BE49-F238E27FC236}">
                <a16:creationId xmlns:a16="http://schemas.microsoft.com/office/drawing/2014/main" id="{9D252B80-8E4A-6945-857C-9D92CC8E1A5F}"/>
              </a:ext>
            </a:extLst>
          </p:cNvPr>
          <p:cNvPicPr>
            <a:picLocks noChangeAspect="1"/>
          </p:cNvPicPr>
          <p:nvPr/>
        </p:nvPicPr>
        <p:blipFill>
          <a:blip r:embed="rId4"/>
          <a:stretch>
            <a:fillRect/>
          </a:stretch>
        </p:blipFill>
        <p:spPr>
          <a:xfrm>
            <a:off x="3013196" y="4077024"/>
            <a:ext cx="6008339" cy="2193743"/>
          </a:xfrm>
          <a:prstGeom prst="rect">
            <a:avLst/>
          </a:prstGeom>
        </p:spPr>
      </p:pic>
      <p:sp>
        <p:nvSpPr>
          <p:cNvPr id="8" name="矩形 7">
            <a:extLst>
              <a:ext uri="{FF2B5EF4-FFF2-40B4-BE49-F238E27FC236}">
                <a16:creationId xmlns:a16="http://schemas.microsoft.com/office/drawing/2014/main" id="{E785BD4C-644A-804A-8250-4CEB8F13DBFD}"/>
              </a:ext>
            </a:extLst>
          </p:cNvPr>
          <p:cNvSpPr/>
          <p:nvPr/>
        </p:nvSpPr>
        <p:spPr>
          <a:xfrm>
            <a:off x="4185079" y="3671054"/>
            <a:ext cx="3262432" cy="338554"/>
          </a:xfrm>
          <a:prstGeom prst="rect">
            <a:avLst/>
          </a:prstGeom>
        </p:spPr>
        <p:txBody>
          <a:bodyPr wrap="none">
            <a:spAutoFit/>
          </a:bodyPr>
          <a:lstStyle/>
          <a:p>
            <a:r>
              <a:rPr lang="zh-CN" altLang="en-US" sz="1600" dirty="0">
                <a:latin typeface="Microsoft YaHei" panose="020B0503020204020204" pitchFamily="34" charset="-122"/>
                <a:ea typeface="Microsoft YaHei" panose="020B0503020204020204" pitchFamily="34" charset="-122"/>
              </a:rPr>
              <a:t>不同速度密度关系计算的误差比较</a:t>
            </a:r>
          </a:p>
        </p:txBody>
      </p:sp>
    </p:spTree>
    <p:extLst>
      <p:ext uri="{BB962C8B-B14F-4D97-AF65-F5344CB8AC3E}">
        <p14:creationId xmlns:p14="http://schemas.microsoft.com/office/powerpoint/2010/main" val="31033695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15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1150"/>
                            </p:stCondLst>
                            <p:childTnLst>
                              <p:par>
                                <p:cTn id="20" presetID="1"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1150"/>
                            </p:stCondLst>
                            <p:childTnLst>
                              <p:par>
                                <p:cTn id="23" presetID="1"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1150"/>
                            </p:stCondLst>
                            <p:childTnLst>
                              <p:par>
                                <p:cTn id="26" presetID="1"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不同密度下时空特性分析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pic>
        <p:nvPicPr>
          <p:cNvPr id="3" name="图片 2">
            <a:extLst>
              <a:ext uri="{FF2B5EF4-FFF2-40B4-BE49-F238E27FC236}">
                <a16:creationId xmlns:a16="http://schemas.microsoft.com/office/drawing/2014/main" id="{F92ED216-135E-DE43-A6E1-527F97212FE4}"/>
              </a:ext>
            </a:extLst>
          </p:cNvPr>
          <p:cNvPicPr>
            <a:picLocks noChangeAspect="1"/>
          </p:cNvPicPr>
          <p:nvPr/>
        </p:nvPicPr>
        <p:blipFill>
          <a:blip r:embed="rId3"/>
          <a:stretch>
            <a:fillRect/>
          </a:stretch>
        </p:blipFill>
        <p:spPr>
          <a:xfrm>
            <a:off x="4528401" y="1102875"/>
            <a:ext cx="6740547" cy="5257627"/>
          </a:xfrm>
          <a:prstGeom prst="rect">
            <a:avLst/>
          </a:prstGeom>
        </p:spPr>
      </p:pic>
      <p:sp>
        <p:nvSpPr>
          <p:cNvPr id="11" name="矩形 10">
            <a:extLst>
              <a:ext uri="{FF2B5EF4-FFF2-40B4-BE49-F238E27FC236}">
                <a16:creationId xmlns:a16="http://schemas.microsoft.com/office/drawing/2014/main" id="{6D4AA22E-1206-B043-802C-E09951254038}"/>
              </a:ext>
            </a:extLst>
          </p:cNvPr>
          <p:cNvSpPr/>
          <p:nvPr/>
        </p:nvSpPr>
        <p:spPr>
          <a:xfrm>
            <a:off x="609600" y="1652341"/>
            <a:ext cx="2542903" cy="2585323"/>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rPr>
              <a:t>不同类型驾驶员混合比</a:t>
            </a:r>
            <a:endParaRPr lang="en-US" altLang="zh-CN"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a</a:t>
            </a:r>
            <a:r>
              <a:rPr lang="zh-CN" altLang="en-US" i="1" dirty="0">
                <a:latin typeface="Times New Roman" panose="02020603050405020304" pitchFamily="18" charset="0"/>
                <a:ea typeface="微软雅黑" panose="020B0503020204020204" pitchFamily="34" charset="-122"/>
              </a:rPr>
              <a:t>=0.2</a:t>
            </a:r>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n</a:t>
            </a:r>
            <a:r>
              <a:rPr lang="zh-CN" altLang="en-US" i="1" dirty="0">
                <a:latin typeface="Times New Roman" panose="02020603050405020304" pitchFamily="18" charset="0"/>
                <a:ea typeface="微软雅黑" panose="020B0503020204020204" pitchFamily="34" charset="-122"/>
              </a:rPr>
              <a:t>= 0.8</a:t>
            </a:r>
            <a:endParaRPr lang="en-US" altLang="zh-CN" i="1" dirty="0">
              <a:latin typeface="Times New Roman" panose="02020603050405020304" pitchFamily="18" charset="0"/>
              <a:ea typeface="微软雅黑" panose="020B0503020204020204" pitchFamily="34" charset="-122"/>
            </a:endParaRPr>
          </a:p>
          <a:p>
            <a:endParaRPr lang="en-US" altLang="zh-CN" i="1"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左右车道不同密度</a:t>
            </a:r>
            <a:endParaRPr lang="en-US" altLang="zh-CN" dirty="0">
              <a:latin typeface="Times New Roman" panose="02020603050405020304" pitchFamily="18" charset="0"/>
              <a:ea typeface="微软雅黑" panose="020B0503020204020204" pitchFamily="34" charset="-122"/>
            </a:endParaRPr>
          </a:p>
          <a:p>
            <a:r>
              <a:rPr lang="en-US" altLang="zh-CN" dirty="0">
                <a:latin typeface="Times New Roman" panose="02020603050405020304" pitchFamily="18" charset="0"/>
                <a:ea typeface="微软雅黑" panose="020B0503020204020204" pitchFamily="34" charset="-122"/>
              </a:rPr>
              <a:t>ρ</a:t>
            </a:r>
            <a:r>
              <a:rPr lang="en-US" altLang="zh-CN" baseline="-25000" dirty="0">
                <a:latin typeface="Times New Roman" panose="02020603050405020304" pitchFamily="18" charset="0"/>
                <a:ea typeface="微软雅黑" panose="020B0503020204020204" pitchFamily="34" charset="-122"/>
              </a:rPr>
              <a:t>1</a:t>
            </a:r>
            <a:r>
              <a:rPr lang="en-US" altLang="zh-CN" dirty="0">
                <a:latin typeface="Times New Roman" panose="02020603050405020304" pitchFamily="18" charset="0"/>
                <a:ea typeface="微软雅黑" panose="020B0503020204020204" pitchFamily="34" charset="-122"/>
              </a:rPr>
              <a:t>=0.2,</a:t>
            </a:r>
            <a:r>
              <a:rPr lang="zh-CN" altLang="en-US" dirty="0">
                <a:latin typeface="Times New Roman" panose="02020603050405020304" pitchFamily="18" charset="0"/>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rPr>
              <a:t>ρ</a:t>
            </a:r>
            <a:r>
              <a:rPr lang="en-US" altLang="zh-CN" baseline="-25000" dirty="0">
                <a:latin typeface="Times New Roman" panose="02020603050405020304" pitchFamily="18" charset="0"/>
                <a:ea typeface="微软雅黑" panose="020B0503020204020204" pitchFamily="34" charset="-122"/>
              </a:rPr>
              <a:t>2</a:t>
            </a:r>
            <a:r>
              <a:rPr lang="en-US" altLang="zh-CN" dirty="0">
                <a:latin typeface="Times New Roman" panose="02020603050405020304" pitchFamily="18" charset="0"/>
                <a:ea typeface="微软雅黑" panose="020B0503020204020204" pitchFamily="34" charset="-122"/>
              </a:rPr>
              <a:t>=0.1</a:t>
            </a:r>
          </a:p>
          <a:p>
            <a:endParaRPr lang="en-US" altLang="zh-CN" dirty="0">
              <a:latin typeface="Times New Roman" panose="02020603050405020304" pitchFamily="18" charset="0"/>
              <a:ea typeface="微软雅黑" panose="020B0503020204020204" pitchFamily="34" charset="-122"/>
            </a:endParaRPr>
          </a:p>
          <a:p>
            <a:r>
              <a:rPr lang="en-US" altLang="zh-CN" dirty="0">
                <a:latin typeface="Times New Roman" panose="02020603050405020304" pitchFamily="18" charset="0"/>
                <a:ea typeface="微软雅黑" panose="020B0503020204020204" pitchFamily="34" charset="-122"/>
              </a:rPr>
              <a:t>STCA </a:t>
            </a:r>
          </a:p>
          <a:p>
            <a:r>
              <a:rPr lang="zh-CN" altLang="en-US" dirty="0">
                <a:latin typeface="Times New Roman" panose="02020603050405020304" pitchFamily="18" charset="0"/>
                <a:ea typeface="微软雅黑" panose="020B0503020204020204" pitchFamily="34" charset="-122"/>
              </a:rPr>
              <a:t>换道概率</a:t>
            </a:r>
            <a:r>
              <a:rPr lang="en-US" altLang="zh-CN" dirty="0">
                <a:latin typeface="Times New Roman" panose="02020603050405020304" pitchFamily="18" charset="0"/>
                <a:ea typeface="微软雅黑" panose="020B0503020204020204" pitchFamily="34" charset="-122"/>
              </a:rPr>
              <a:t>0.2</a:t>
            </a:r>
          </a:p>
          <a:p>
            <a:r>
              <a:rPr lang="zh-CN" altLang="en-US" dirty="0">
                <a:latin typeface="Times New Roman" panose="02020603050405020304" pitchFamily="18" charset="0"/>
                <a:ea typeface="微软雅黑" panose="020B0503020204020204" pitchFamily="34" charset="-122"/>
              </a:rPr>
              <a:t>随机慢化率 </a:t>
            </a:r>
            <a:r>
              <a:rPr lang="en-US" altLang="zh-CN" dirty="0">
                <a:latin typeface="Times New Roman" panose="02020603050405020304" pitchFamily="18" charset="0"/>
                <a:ea typeface="微软雅黑" panose="020B0503020204020204" pitchFamily="34" charset="-122"/>
              </a:rPr>
              <a:t>0.2</a:t>
            </a:r>
          </a:p>
        </p:txBody>
      </p:sp>
      <p:sp>
        <p:nvSpPr>
          <p:cNvPr id="12" name="文本框 11">
            <a:extLst>
              <a:ext uri="{FF2B5EF4-FFF2-40B4-BE49-F238E27FC236}">
                <a16:creationId xmlns:a16="http://schemas.microsoft.com/office/drawing/2014/main" id="{2F63570C-B853-7344-856F-5B1404871A86}"/>
              </a:ext>
            </a:extLst>
          </p:cNvPr>
          <p:cNvSpPr txBox="1"/>
          <p:nvPr/>
        </p:nvSpPr>
        <p:spPr>
          <a:xfrm>
            <a:off x="3898741" y="2298672"/>
            <a:ext cx="629660"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STCA</a:t>
            </a:r>
            <a:endParaRPr kumimoji="1" lang="zh-CN" altLang="en-US" sz="1400"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2906B009-0CFB-7A42-A71D-9E7128E139FF}"/>
              </a:ext>
            </a:extLst>
          </p:cNvPr>
          <p:cNvSpPr txBox="1"/>
          <p:nvPr/>
        </p:nvSpPr>
        <p:spPr>
          <a:xfrm>
            <a:off x="3842379" y="5133312"/>
            <a:ext cx="68602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HCCA</a:t>
            </a:r>
            <a:endParaRPr kumimoji="1" lang="zh-CN" altLang="en-US" sz="1400"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4F94E8F5-AFC6-B347-884A-B7B466E9F19B}"/>
              </a:ext>
            </a:extLst>
          </p:cNvPr>
          <p:cNvSpPr txBox="1"/>
          <p:nvPr/>
        </p:nvSpPr>
        <p:spPr>
          <a:xfrm>
            <a:off x="5954787" y="786822"/>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左车道</a:t>
            </a:r>
          </a:p>
        </p:txBody>
      </p:sp>
      <p:sp>
        <p:nvSpPr>
          <p:cNvPr id="17" name="文本框 16">
            <a:extLst>
              <a:ext uri="{FF2B5EF4-FFF2-40B4-BE49-F238E27FC236}">
                <a16:creationId xmlns:a16="http://schemas.microsoft.com/office/drawing/2014/main" id="{4F4EDB3B-6FC8-2943-815C-58E2E538EDBC}"/>
              </a:ext>
            </a:extLst>
          </p:cNvPr>
          <p:cNvSpPr txBox="1"/>
          <p:nvPr/>
        </p:nvSpPr>
        <p:spPr>
          <a:xfrm>
            <a:off x="9348315" y="778546"/>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右车道</a:t>
            </a:r>
          </a:p>
        </p:txBody>
      </p:sp>
    </p:spTree>
    <p:extLst>
      <p:ext uri="{BB962C8B-B14F-4D97-AF65-F5344CB8AC3E}">
        <p14:creationId xmlns:p14="http://schemas.microsoft.com/office/powerpoint/2010/main" val="339772540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11" grpId="0"/>
      <p:bldP spid="12" grpId="0"/>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nvGrpSpPr>
        <p:grpSpPr>
          <a:xfrm>
            <a:off x="2581581" y="2621254"/>
            <a:ext cx="2052942" cy="1840098"/>
            <a:chOff x="4950565" y="2141272"/>
            <a:chExt cx="3094826" cy="2773962"/>
          </a:xfrm>
        </p:grpSpPr>
        <p:sp>
          <p:nvSpPr>
            <p:cNvPr id="44" name="椭圆 43"/>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椭圆 44"/>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 name="组合 5"/>
          <p:cNvGrpSpPr/>
          <p:nvPr/>
        </p:nvGrpSpPr>
        <p:grpSpPr>
          <a:xfrm>
            <a:off x="2582460" y="2625347"/>
            <a:ext cx="2045906" cy="1856228"/>
            <a:chOff x="4953229" y="2141272"/>
            <a:chExt cx="3084220" cy="2798278"/>
          </a:xfrm>
        </p:grpSpPr>
        <p:sp>
          <p:nvSpPr>
            <p:cNvPr id="46" name="椭圆 45"/>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7" name="椭圆 46"/>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0" name="矩形 19"/>
          <p:cNvSpPr/>
          <p:nvPr/>
        </p:nvSpPr>
        <p:spPr>
          <a:xfrm>
            <a:off x="5242048" y="3013501"/>
            <a:ext cx="3210955" cy="830997"/>
          </a:xfrm>
          <a:prstGeom prst="rect">
            <a:avLst/>
          </a:prstGeom>
          <a:ln>
            <a:noFill/>
          </a:ln>
        </p:spPr>
        <p:txBody>
          <a:bodyPr wrap="square">
            <a:spAutoFit/>
          </a:bodyPr>
          <a:lstStyle/>
          <a:p>
            <a:r>
              <a:rPr lang="zh-CN" altLang="en-US" sz="4800" dirty="0">
                <a:solidFill>
                  <a:srgbClr val="18478F"/>
                </a:solidFill>
                <a:latin typeface="Open Sans" panose="020B0606030504020204" pitchFamily="34" charset="0"/>
                <a:ea typeface="Open Sans" panose="020B0606030504020204" pitchFamily="34" charset="0"/>
                <a:cs typeface="Open Sans" panose="020B0606030504020204" pitchFamily="34" charset="0"/>
              </a:rPr>
              <a:t>研究背景</a:t>
            </a:r>
            <a:endParaRPr lang="en-US" altLang="zh-CN" sz="48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4" name="椭圆 13"/>
          <p:cNvSpPr/>
          <p:nvPr/>
        </p:nvSpPr>
        <p:spPr>
          <a:xfrm>
            <a:off x="2616618" y="2570728"/>
            <a:ext cx="1946033" cy="19460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effectLst>
                  <a:outerShdw blurRad="38100" dist="38100" dir="2700000" algn="tl">
                    <a:srgbClr val="000000">
                      <a:alpha val="43137"/>
                    </a:srgbClr>
                  </a:outerShdw>
                </a:effectLst>
                <a:latin typeface="Impact" panose="020B0806030902050204" pitchFamily="34" charset="0"/>
              </a:rPr>
              <a:t>01</a:t>
            </a:r>
            <a:endParaRPr lang="zh-CN" altLang="en-US" sz="5400" dirty="0">
              <a:effectLst>
                <a:outerShdw blurRad="38100" dist="38100" dir="2700000" algn="tl">
                  <a:srgbClr val="000000">
                    <a:alpha val="43137"/>
                  </a:srgbClr>
                </a:outerShdw>
              </a:effectLst>
              <a:latin typeface="Impact" panose="020B0806030902050204" pitchFamily="34" charset="0"/>
            </a:endParaRPr>
          </a:p>
        </p:txBody>
      </p:sp>
      <p:sp>
        <p:nvSpPr>
          <p:cNvPr id="16" name="椭圆 15"/>
          <p:cNvSpPr/>
          <p:nvPr/>
        </p:nvSpPr>
        <p:spPr>
          <a:xfrm>
            <a:off x="11268220" y="-923780"/>
            <a:ext cx="1847559" cy="18475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492598" y="351423"/>
            <a:ext cx="572356" cy="5723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1179254" y="2141272"/>
            <a:ext cx="302456" cy="3024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1330482" y="1257699"/>
            <a:ext cx="390938" cy="390938"/>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9700559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20000">
                                          <p:cBhvr additive="base">
                                            <p:cTn id="7" dur="500" fill="hold"/>
                                            <p:tgtEl>
                                              <p:spTgt spid="1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14:bounceEnd="20000">
                                          <p:cBhvr additive="base">
                                            <p:cTn id="11" dur="500" fill="hold"/>
                                            <p:tgtEl>
                                              <p:spTgt spid="1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14:bounceEnd="20000">
                                          <p:cBhvr additive="base">
                                            <p:cTn id="15" dur="500" fill="hold"/>
                                            <p:tgtEl>
                                              <p:spTgt spid="1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20000">
                                          <p:cBhvr additive="base">
                                            <p:cTn id="19" dur="500" fill="hold"/>
                                            <p:tgtEl>
                                              <p:spTgt spid="1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1000"/>
                                            <p:tgtEl>
                                              <p:spTgt spid="5"/>
                                            </p:tgtEl>
                                          </p:cBhvr>
                                        </p:animEffect>
                                      </p:childTnLst>
                                    </p:cTn>
                                  </p:par>
                                  <p:par>
                                    <p:cTn id="24" presetID="10" presetClass="entr" presetSubtype="0" fill="hold" nodeType="with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1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8" presetClass="emph" presetSubtype="0" repeatCount="indefinite" fill="hold" nodeType="withEffect">
                                      <p:stCondLst>
                                        <p:cond delay="1000"/>
                                      </p:stCondLst>
                                      <p:childTnLst>
                                        <p:animRot by="-21600000">
                                          <p:cBhvr>
                                            <p:cTn id="31" dur="2000" fill="hold"/>
                                            <p:tgtEl>
                                              <p:spTgt spid="6"/>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8" presetClass="emph" presetSubtype="0" repeatCount="indefinite" fill="hold" nodeType="withEffect">
                                      <p:stCondLst>
                                        <p:cond delay="1000"/>
                                      </p:stCondLst>
                                      <p:childTnLst>
                                        <p:animRot by="-21600000">
                                          <p:cBhvr>
                                            <p:cTn id="36" dur="2000" fill="hold"/>
                                            <p:tgtEl>
                                              <p:spTgt spid="7"/>
                                            </p:tgtEl>
                                            <p:attrNameLst>
                                              <p:attrName>r</p:attrName>
                                            </p:attrNameLst>
                                          </p:cBhvr>
                                        </p:animRot>
                                      </p:childTnLst>
                                    </p:cTn>
                                  </p:par>
                                  <p:par>
                                    <p:cTn id="37" presetID="53" presetClass="entr" presetSubtype="16" fill="hold" grpId="0" nodeType="withEffect">
                                      <p:stCondLst>
                                        <p:cond delay="100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14" grpId="0" animBg="1"/>
          <p:bldP spid="16" grpId="0" animBg="1"/>
          <p:bldP spid="17" grpId="0" animBg="1"/>
          <p:bldP spid="18"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heel(1)">
                                          <p:cBhvr>
                                            <p:cTn id="23" dur="1000"/>
                                            <p:tgtEl>
                                              <p:spTgt spid="5"/>
                                            </p:tgtEl>
                                          </p:cBhvr>
                                        </p:animEffect>
                                      </p:childTnLst>
                                    </p:cTn>
                                  </p:par>
                                  <p:par>
                                    <p:cTn id="24" presetID="10" presetClass="entr" presetSubtype="0" fill="hold" nodeType="withEffect">
                                      <p:stCondLst>
                                        <p:cond delay="10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10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8" presetClass="emph" presetSubtype="0" repeatCount="indefinite" fill="hold" nodeType="withEffect">
                                      <p:stCondLst>
                                        <p:cond delay="1000"/>
                                      </p:stCondLst>
                                      <p:childTnLst>
                                        <p:animRot by="-21600000">
                                          <p:cBhvr>
                                            <p:cTn id="31" dur="2000" fill="hold"/>
                                            <p:tgtEl>
                                              <p:spTgt spid="6"/>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8" presetClass="emph" presetSubtype="0" repeatCount="indefinite" fill="hold" nodeType="withEffect">
                                      <p:stCondLst>
                                        <p:cond delay="1000"/>
                                      </p:stCondLst>
                                      <p:childTnLst>
                                        <p:animRot by="-21600000">
                                          <p:cBhvr>
                                            <p:cTn id="36" dur="2000" fill="hold"/>
                                            <p:tgtEl>
                                              <p:spTgt spid="7"/>
                                            </p:tgtEl>
                                            <p:attrNameLst>
                                              <p:attrName>r</p:attrName>
                                            </p:attrNameLst>
                                          </p:cBhvr>
                                        </p:animRot>
                                      </p:childTnLst>
                                    </p:cTn>
                                  </p:par>
                                  <p:par>
                                    <p:cTn id="37" presetID="53" presetClass="entr" presetSubtype="16" fill="hold" grpId="0" nodeType="withEffect">
                                      <p:stCondLst>
                                        <p:cond delay="1000"/>
                                      </p:stCondLst>
                                      <p:childTnLst>
                                        <p:set>
                                          <p:cBhvr>
                                            <p:cTn id="38" dur="1" fill="hold">
                                              <p:stCondLst>
                                                <p:cond delay="0"/>
                                              </p:stCondLst>
                                            </p:cTn>
                                            <p:tgtEl>
                                              <p:spTgt spid="14"/>
                                            </p:tgtEl>
                                            <p:attrNameLst>
                                              <p:attrName>style.visibility</p:attrName>
                                            </p:attrNameLst>
                                          </p:cBhvr>
                                          <p:to>
                                            <p:strVal val="visible"/>
                                          </p:to>
                                        </p:set>
                                        <p:anim calcmode="lin" valueType="num">
                                          <p:cBhvr>
                                            <p:cTn id="39" dur="500" fill="hold"/>
                                            <p:tgtEl>
                                              <p:spTgt spid="14"/>
                                            </p:tgtEl>
                                            <p:attrNameLst>
                                              <p:attrName>ppt_w</p:attrName>
                                            </p:attrNameLst>
                                          </p:cBhvr>
                                          <p:tavLst>
                                            <p:tav tm="0">
                                              <p:val>
                                                <p:fltVal val="0"/>
                                              </p:val>
                                            </p:tav>
                                            <p:tav tm="100000">
                                              <p:val>
                                                <p:strVal val="#ppt_w"/>
                                              </p:val>
                                            </p:tav>
                                          </p:tavLst>
                                        </p:anim>
                                        <p:anim calcmode="lin" valueType="num">
                                          <p:cBhvr>
                                            <p:cTn id="40" dur="500" fill="hold"/>
                                            <p:tgtEl>
                                              <p:spTgt spid="14"/>
                                            </p:tgtEl>
                                            <p:attrNameLst>
                                              <p:attrName>ppt_h</p:attrName>
                                            </p:attrNameLst>
                                          </p:cBhvr>
                                          <p:tavLst>
                                            <p:tav tm="0">
                                              <p:val>
                                                <p:fltVal val="0"/>
                                              </p:val>
                                            </p:tav>
                                            <p:tav tm="100000">
                                              <p:val>
                                                <p:strVal val="#ppt_h"/>
                                              </p:val>
                                            </p:tav>
                                          </p:tavLst>
                                        </p:anim>
                                        <p:animEffect transition="in" filter="fade">
                                          <p:cBhvr>
                                            <p:cTn id="41" dur="500"/>
                                            <p:tgtEl>
                                              <p:spTgt spid="14"/>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20"/>
                                            </p:tgtEl>
                                            <p:attrNameLst>
                                              <p:attrName>style.visibility</p:attrName>
                                            </p:attrNameLst>
                                          </p:cBhvr>
                                          <p:to>
                                            <p:strVal val="visible"/>
                                          </p:to>
                                        </p:set>
                                        <p:anim calcmode="lin" valueType="num">
                                          <p:cBhvr>
                                            <p:cTn id="44" dur="500" fill="hold"/>
                                            <p:tgtEl>
                                              <p:spTgt spid="20"/>
                                            </p:tgtEl>
                                            <p:attrNameLst>
                                              <p:attrName>ppt_w</p:attrName>
                                            </p:attrNameLst>
                                          </p:cBhvr>
                                          <p:tavLst>
                                            <p:tav tm="0">
                                              <p:val>
                                                <p:fltVal val="0"/>
                                              </p:val>
                                            </p:tav>
                                            <p:tav tm="100000">
                                              <p:val>
                                                <p:strVal val="#ppt_w"/>
                                              </p:val>
                                            </p:tav>
                                          </p:tavLst>
                                        </p:anim>
                                        <p:anim calcmode="lin" valueType="num">
                                          <p:cBhvr>
                                            <p:cTn id="45" dur="500" fill="hold"/>
                                            <p:tgtEl>
                                              <p:spTgt spid="20"/>
                                            </p:tgtEl>
                                            <p:attrNameLst>
                                              <p:attrName>ppt_h</p:attrName>
                                            </p:attrNameLst>
                                          </p:cBhvr>
                                          <p:tavLst>
                                            <p:tav tm="0">
                                              <p:val>
                                                <p:fltVal val="0"/>
                                              </p:val>
                                            </p:tav>
                                            <p:tav tm="100000">
                                              <p:val>
                                                <p:strVal val="#ppt_h"/>
                                              </p:val>
                                            </p:tav>
                                          </p:tavLst>
                                        </p:anim>
                                        <p:animEffect transition="in" filter="fade">
                                          <p:cBhvr>
                                            <p:cTn id="46" dur="500"/>
                                            <p:tgtEl>
                                              <p:spTgt spid="20"/>
                                            </p:tgtEl>
                                          </p:cBhvr>
                                        </p:animEffect>
                                      </p:childTnLst>
                                    </p:cTn>
                                  </p:par>
                                  <p:par>
                                    <p:cTn id="47" presetID="22" presetClass="entr" presetSubtype="8" fill="hold" grpId="0" nodeType="withEffect">
                                      <p:stCondLst>
                                        <p:cond delay="1750"/>
                                      </p:stCondLst>
                                      <p:childTnLst>
                                        <p:set>
                                          <p:cBhvr>
                                            <p:cTn id="48" dur="1" fill="hold">
                                              <p:stCondLst>
                                                <p:cond delay="0"/>
                                              </p:stCondLst>
                                            </p:cTn>
                                            <p:tgtEl>
                                              <p:spTgt spid="21"/>
                                            </p:tgtEl>
                                            <p:attrNameLst>
                                              <p:attrName>style.visibility</p:attrName>
                                            </p:attrNameLst>
                                          </p:cBhvr>
                                          <p:to>
                                            <p:strVal val="visible"/>
                                          </p:to>
                                        </p:set>
                                        <p:animEffect transition="in" filter="wipe(left)">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p:bldP spid="21" grpId="0"/>
          <p:bldP spid="14" grpId="0" animBg="1"/>
          <p:bldP spid="16" grpId="0" animBg="1"/>
          <p:bldP spid="17" grpId="0" animBg="1"/>
          <p:bldP spid="18" grpId="0" animBg="1"/>
          <p:bldP spid="19"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不同密度下时空特性分析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sp>
        <p:nvSpPr>
          <p:cNvPr id="11" name="矩形 10">
            <a:extLst>
              <a:ext uri="{FF2B5EF4-FFF2-40B4-BE49-F238E27FC236}">
                <a16:creationId xmlns:a16="http://schemas.microsoft.com/office/drawing/2014/main" id="{6D4AA22E-1206-B043-802C-E09951254038}"/>
              </a:ext>
            </a:extLst>
          </p:cNvPr>
          <p:cNvSpPr/>
          <p:nvPr/>
        </p:nvSpPr>
        <p:spPr>
          <a:xfrm>
            <a:off x="609600" y="1652341"/>
            <a:ext cx="2542903" cy="2585323"/>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rPr>
              <a:t>不同类型驾驶员混合比</a:t>
            </a:r>
            <a:endParaRPr lang="en-US" altLang="zh-CN"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a</a:t>
            </a:r>
            <a:r>
              <a:rPr lang="zh-CN" altLang="en-US" i="1" dirty="0">
                <a:latin typeface="Times New Roman" panose="02020603050405020304" pitchFamily="18" charset="0"/>
                <a:ea typeface="微软雅黑" panose="020B0503020204020204" pitchFamily="34" charset="-122"/>
              </a:rPr>
              <a:t>=0.2</a:t>
            </a:r>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n</a:t>
            </a:r>
            <a:r>
              <a:rPr lang="zh-CN" altLang="en-US" i="1" dirty="0">
                <a:latin typeface="Times New Roman" panose="02020603050405020304" pitchFamily="18" charset="0"/>
                <a:ea typeface="微软雅黑" panose="020B0503020204020204" pitchFamily="34" charset="-122"/>
              </a:rPr>
              <a:t>= 0.8</a:t>
            </a:r>
            <a:endParaRPr lang="en-US" altLang="zh-CN" i="1" dirty="0">
              <a:latin typeface="Times New Roman" panose="02020603050405020304" pitchFamily="18" charset="0"/>
              <a:ea typeface="微软雅黑" panose="020B0503020204020204" pitchFamily="34" charset="-122"/>
            </a:endParaRPr>
          </a:p>
          <a:p>
            <a:endParaRPr lang="en-US" altLang="zh-CN" i="1"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左右车道不同密度</a:t>
            </a:r>
            <a:endParaRPr lang="en-US" altLang="zh-CN" dirty="0">
              <a:latin typeface="Times New Roman" panose="02020603050405020304" pitchFamily="18" charset="0"/>
              <a:ea typeface="微软雅黑" panose="020B0503020204020204" pitchFamily="34" charset="-122"/>
            </a:endParaRPr>
          </a:p>
          <a:p>
            <a:r>
              <a:rPr lang="en-US" altLang="zh-CN" dirty="0">
                <a:solidFill>
                  <a:srgbClr val="238DED"/>
                </a:solidFill>
                <a:latin typeface="Times New Roman" panose="02020603050405020304" pitchFamily="18" charset="0"/>
                <a:ea typeface="微软雅黑" panose="020B0503020204020204" pitchFamily="34" charset="-122"/>
              </a:rPr>
              <a:t>ρ</a:t>
            </a:r>
            <a:r>
              <a:rPr lang="en-US" altLang="zh-CN" baseline="-25000" dirty="0">
                <a:solidFill>
                  <a:srgbClr val="238DED"/>
                </a:solidFill>
                <a:latin typeface="Times New Roman" panose="02020603050405020304" pitchFamily="18" charset="0"/>
                <a:ea typeface="微软雅黑" panose="020B0503020204020204" pitchFamily="34" charset="-122"/>
              </a:rPr>
              <a:t>1</a:t>
            </a:r>
            <a:r>
              <a:rPr lang="en-US" altLang="zh-CN" dirty="0">
                <a:solidFill>
                  <a:srgbClr val="238DED"/>
                </a:solidFill>
                <a:latin typeface="Times New Roman" panose="02020603050405020304" pitchFamily="18" charset="0"/>
                <a:ea typeface="微软雅黑" panose="020B0503020204020204" pitchFamily="34" charset="-122"/>
              </a:rPr>
              <a:t>=0.3,</a:t>
            </a:r>
            <a:r>
              <a:rPr lang="zh-CN" altLang="en-US" dirty="0">
                <a:solidFill>
                  <a:srgbClr val="238DED"/>
                </a:solidFill>
                <a:latin typeface="Times New Roman" panose="02020603050405020304" pitchFamily="18" charset="0"/>
                <a:ea typeface="微软雅黑" panose="020B0503020204020204" pitchFamily="34" charset="-122"/>
              </a:rPr>
              <a:t> </a:t>
            </a:r>
            <a:r>
              <a:rPr lang="en-US" altLang="zh-CN" dirty="0">
                <a:latin typeface="Times New Roman" panose="02020603050405020304" pitchFamily="18" charset="0"/>
                <a:ea typeface="微软雅黑" panose="020B0503020204020204" pitchFamily="34" charset="-122"/>
              </a:rPr>
              <a:t>ρ</a:t>
            </a:r>
            <a:r>
              <a:rPr lang="en-US" altLang="zh-CN" baseline="-25000" dirty="0">
                <a:latin typeface="Times New Roman" panose="02020603050405020304" pitchFamily="18" charset="0"/>
                <a:ea typeface="微软雅黑" panose="020B0503020204020204" pitchFamily="34" charset="-122"/>
              </a:rPr>
              <a:t>2</a:t>
            </a:r>
            <a:r>
              <a:rPr lang="en-US" altLang="zh-CN" dirty="0">
                <a:latin typeface="Times New Roman" panose="02020603050405020304" pitchFamily="18" charset="0"/>
                <a:ea typeface="微软雅黑" panose="020B0503020204020204" pitchFamily="34" charset="-122"/>
              </a:rPr>
              <a:t>=0.1</a:t>
            </a:r>
          </a:p>
          <a:p>
            <a:endParaRPr lang="en-US" altLang="zh-CN" dirty="0">
              <a:latin typeface="Times New Roman" panose="02020603050405020304" pitchFamily="18" charset="0"/>
              <a:ea typeface="微软雅黑" panose="020B0503020204020204" pitchFamily="34" charset="-122"/>
            </a:endParaRPr>
          </a:p>
          <a:p>
            <a:r>
              <a:rPr lang="en-US" altLang="zh-CN" dirty="0">
                <a:latin typeface="Times New Roman" panose="02020603050405020304" pitchFamily="18" charset="0"/>
                <a:ea typeface="微软雅黑" panose="020B0503020204020204" pitchFamily="34" charset="-122"/>
              </a:rPr>
              <a:t>STCA </a:t>
            </a:r>
          </a:p>
          <a:p>
            <a:r>
              <a:rPr lang="zh-CN" altLang="en-US" dirty="0">
                <a:latin typeface="Times New Roman" panose="02020603050405020304" pitchFamily="18" charset="0"/>
                <a:ea typeface="微软雅黑" panose="020B0503020204020204" pitchFamily="34" charset="-122"/>
              </a:rPr>
              <a:t>换道概率</a:t>
            </a:r>
            <a:r>
              <a:rPr lang="en-US" altLang="zh-CN" dirty="0">
                <a:latin typeface="Times New Roman" panose="02020603050405020304" pitchFamily="18" charset="0"/>
                <a:ea typeface="微软雅黑" panose="020B0503020204020204" pitchFamily="34" charset="-122"/>
              </a:rPr>
              <a:t>0.2</a:t>
            </a:r>
          </a:p>
          <a:p>
            <a:r>
              <a:rPr lang="zh-CN" altLang="en-US" dirty="0">
                <a:latin typeface="Times New Roman" panose="02020603050405020304" pitchFamily="18" charset="0"/>
                <a:ea typeface="微软雅黑" panose="020B0503020204020204" pitchFamily="34" charset="-122"/>
              </a:rPr>
              <a:t>随机慢化率 </a:t>
            </a:r>
            <a:r>
              <a:rPr lang="en-US" altLang="zh-CN" dirty="0">
                <a:latin typeface="Times New Roman" panose="02020603050405020304" pitchFamily="18" charset="0"/>
                <a:ea typeface="微软雅黑" panose="020B0503020204020204" pitchFamily="34" charset="-122"/>
              </a:rPr>
              <a:t>0.2</a:t>
            </a:r>
          </a:p>
        </p:txBody>
      </p:sp>
      <p:sp>
        <p:nvSpPr>
          <p:cNvPr id="12" name="文本框 11">
            <a:extLst>
              <a:ext uri="{FF2B5EF4-FFF2-40B4-BE49-F238E27FC236}">
                <a16:creationId xmlns:a16="http://schemas.microsoft.com/office/drawing/2014/main" id="{2F63570C-B853-7344-856F-5B1404871A86}"/>
              </a:ext>
            </a:extLst>
          </p:cNvPr>
          <p:cNvSpPr txBox="1"/>
          <p:nvPr/>
        </p:nvSpPr>
        <p:spPr>
          <a:xfrm>
            <a:off x="3898741" y="2298672"/>
            <a:ext cx="629660"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STCA</a:t>
            </a:r>
            <a:endParaRPr kumimoji="1" lang="zh-CN" altLang="en-US" sz="1400"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2906B009-0CFB-7A42-A71D-9E7128E139FF}"/>
              </a:ext>
            </a:extLst>
          </p:cNvPr>
          <p:cNvSpPr txBox="1"/>
          <p:nvPr/>
        </p:nvSpPr>
        <p:spPr>
          <a:xfrm>
            <a:off x="3842379" y="5133312"/>
            <a:ext cx="68602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HCCA</a:t>
            </a:r>
            <a:endParaRPr kumimoji="1" lang="zh-CN" altLang="en-US" sz="1400"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4F94E8F5-AFC6-B347-884A-B7B466E9F19B}"/>
              </a:ext>
            </a:extLst>
          </p:cNvPr>
          <p:cNvSpPr txBox="1"/>
          <p:nvPr/>
        </p:nvSpPr>
        <p:spPr>
          <a:xfrm>
            <a:off x="5954787" y="786822"/>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左车道</a:t>
            </a:r>
          </a:p>
        </p:txBody>
      </p:sp>
      <p:sp>
        <p:nvSpPr>
          <p:cNvPr id="17" name="文本框 16">
            <a:extLst>
              <a:ext uri="{FF2B5EF4-FFF2-40B4-BE49-F238E27FC236}">
                <a16:creationId xmlns:a16="http://schemas.microsoft.com/office/drawing/2014/main" id="{4F4EDB3B-6FC8-2943-815C-58E2E538EDBC}"/>
              </a:ext>
            </a:extLst>
          </p:cNvPr>
          <p:cNvSpPr txBox="1"/>
          <p:nvPr/>
        </p:nvSpPr>
        <p:spPr>
          <a:xfrm>
            <a:off x="9348315" y="778546"/>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右车道</a:t>
            </a:r>
          </a:p>
        </p:txBody>
      </p:sp>
      <p:sp>
        <p:nvSpPr>
          <p:cNvPr id="18" name="文本框 17">
            <a:extLst>
              <a:ext uri="{FF2B5EF4-FFF2-40B4-BE49-F238E27FC236}">
                <a16:creationId xmlns:a16="http://schemas.microsoft.com/office/drawing/2014/main" id="{385392B8-3260-1B4C-BE57-609C1F4A5A57}"/>
              </a:ext>
            </a:extLst>
          </p:cNvPr>
          <p:cNvSpPr txBox="1"/>
          <p:nvPr/>
        </p:nvSpPr>
        <p:spPr>
          <a:xfrm>
            <a:off x="1820008" y="4730262"/>
            <a:ext cx="184731" cy="369332"/>
          </a:xfrm>
          <a:prstGeom prst="rect">
            <a:avLst/>
          </a:prstGeom>
          <a:noFill/>
        </p:spPr>
        <p:txBody>
          <a:bodyPr wrap="none" rtlCol="0">
            <a:spAutoFit/>
          </a:bodyPr>
          <a:lstStyle/>
          <a:p>
            <a:endParaRPr kumimoji="1" lang="zh-CN" altLang="en-US" dirty="0"/>
          </a:p>
        </p:txBody>
      </p:sp>
      <p:pic>
        <p:nvPicPr>
          <p:cNvPr id="2" name="图片 1">
            <a:extLst>
              <a:ext uri="{FF2B5EF4-FFF2-40B4-BE49-F238E27FC236}">
                <a16:creationId xmlns:a16="http://schemas.microsoft.com/office/drawing/2014/main" id="{AB03E293-049C-BB45-9942-07D34F8F87C0}"/>
              </a:ext>
            </a:extLst>
          </p:cNvPr>
          <p:cNvPicPr>
            <a:picLocks noChangeAspect="1"/>
          </p:cNvPicPr>
          <p:nvPr/>
        </p:nvPicPr>
        <p:blipFill>
          <a:blip r:embed="rId3"/>
          <a:stretch>
            <a:fillRect/>
          </a:stretch>
        </p:blipFill>
        <p:spPr>
          <a:xfrm>
            <a:off x="4798687" y="1364157"/>
            <a:ext cx="6461217" cy="4950069"/>
          </a:xfrm>
          <a:prstGeom prst="rect">
            <a:avLst/>
          </a:prstGeom>
        </p:spPr>
      </p:pic>
    </p:spTree>
    <p:extLst>
      <p:ext uri="{BB962C8B-B14F-4D97-AF65-F5344CB8AC3E}">
        <p14:creationId xmlns:p14="http://schemas.microsoft.com/office/powerpoint/2010/main" val="73499922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nodePh="1">
                                  <p:stCondLst>
                                    <p:cond delay="0"/>
                                  </p:stCondLst>
                                  <p:endCondLst>
                                    <p:cond evt="begin" delay="0">
                                      <p:tn val="32"/>
                                    </p:cond>
                                  </p:end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11" grpId="0"/>
      <p:bldP spid="12" grpId="0"/>
      <p:bldP spid="15" grpId="0"/>
      <p:bldP spid="16" grpId="0"/>
      <p:bldP spid="17" grpId="0"/>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不同密度下时空特性分析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sp>
        <p:nvSpPr>
          <p:cNvPr id="11" name="矩形 10">
            <a:extLst>
              <a:ext uri="{FF2B5EF4-FFF2-40B4-BE49-F238E27FC236}">
                <a16:creationId xmlns:a16="http://schemas.microsoft.com/office/drawing/2014/main" id="{6D4AA22E-1206-B043-802C-E09951254038}"/>
              </a:ext>
            </a:extLst>
          </p:cNvPr>
          <p:cNvSpPr/>
          <p:nvPr/>
        </p:nvSpPr>
        <p:spPr>
          <a:xfrm>
            <a:off x="609600" y="1652341"/>
            <a:ext cx="2542903" cy="2585323"/>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rPr>
              <a:t>不同类型驾驶员混合比</a:t>
            </a:r>
            <a:endParaRPr lang="en-US" altLang="zh-CN"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a</a:t>
            </a:r>
            <a:r>
              <a:rPr lang="zh-CN" altLang="en-US" i="1" dirty="0">
                <a:latin typeface="Times New Roman" panose="02020603050405020304" pitchFamily="18" charset="0"/>
                <a:ea typeface="微软雅黑" panose="020B0503020204020204" pitchFamily="34" charset="-122"/>
              </a:rPr>
              <a:t>=0.2</a:t>
            </a:r>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n</a:t>
            </a:r>
            <a:r>
              <a:rPr lang="zh-CN" altLang="en-US" i="1" dirty="0">
                <a:latin typeface="Times New Roman" panose="02020603050405020304" pitchFamily="18" charset="0"/>
                <a:ea typeface="微软雅黑" panose="020B0503020204020204" pitchFamily="34" charset="-122"/>
              </a:rPr>
              <a:t>= 0.8</a:t>
            </a:r>
            <a:endParaRPr lang="en-US" altLang="zh-CN" i="1" dirty="0">
              <a:latin typeface="Times New Roman" panose="02020603050405020304" pitchFamily="18" charset="0"/>
              <a:ea typeface="微软雅黑" panose="020B0503020204020204" pitchFamily="34" charset="-122"/>
            </a:endParaRPr>
          </a:p>
          <a:p>
            <a:endParaRPr lang="en-US" altLang="zh-CN" i="1"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左右车道不同密度</a:t>
            </a:r>
            <a:endParaRPr lang="en-US" altLang="zh-CN" dirty="0">
              <a:latin typeface="Times New Roman" panose="02020603050405020304" pitchFamily="18" charset="0"/>
              <a:ea typeface="微软雅黑" panose="020B0503020204020204" pitchFamily="34" charset="-122"/>
            </a:endParaRPr>
          </a:p>
          <a:p>
            <a:r>
              <a:rPr lang="en-US" altLang="zh-CN" dirty="0">
                <a:latin typeface="Times New Roman" panose="02020603050405020304" pitchFamily="18" charset="0"/>
                <a:ea typeface="微软雅黑" panose="020B0503020204020204" pitchFamily="34" charset="-122"/>
              </a:rPr>
              <a:t>ρ</a:t>
            </a:r>
            <a:r>
              <a:rPr lang="en-US" altLang="zh-CN" baseline="-25000" dirty="0">
                <a:latin typeface="Times New Roman" panose="02020603050405020304" pitchFamily="18" charset="0"/>
                <a:ea typeface="微软雅黑" panose="020B0503020204020204" pitchFamily="34" charset="-122"/>
              </a:rPr>
              <a:t>1</a:t>
            </a:r>
            <a:r>
              <a:rPr lang="en-US" altLang="zh-CN" dirty="0">
                <a:latin typeface="Times New Roman" panose="02020603050405020304" pitchFamily="18" charset="0"/>
                <a:ea typeface="微软雅黑" panose="020B0503020204020204" pitchFamily="34" charset="-122"/>
              </a:rPr>
              <a:t>=0.3,</a:t>
            </a:r>
            <a:r>
              <a:rPr lang="zh-CN" altLang="en-US" dirty="0">
                <a:latin typeface="Times New Roman" panose="02020603050405020304" pitchFamily="18" charset="0"/>
                <a:ea typeface="微软雅黑" panose="020B0503020204020204" pitchFamily="34" charset="-122"/>
              </a:rPr>
              <a:t> </a:t>
            </a:r>
            <a:r>
              <a:rPr lang="en-US" altLang="zh-CN" dirty="0">
                <a:solidFill>
                  <a:srgbClr val="238DED"/>
                </a:solidFill>
                <a:latin typeface="Times New Roman" panose="02020603050405020304" pitchFamily="18" charset="0"/>
                <a:ea typeface="微软雅黑" panose="020B0503020204020204" pitchFamily="34" charset="-122"/>
              </a:rPr>
              <a:t>ρ</a:t>
            </a:r>
            <a:r>
              <a:rPr lang="en-US" altLang="zh-CN" baseline="-25000" dirty="0">
                <a:solidFill>
                  <a:srgbClr val="238DED"/>
                </a:solidFill>
                <a:latin typeface="Times New Roman" panose="02020603050405020304" pitchFamily="18" charset="0"/>
                <a:ea typeface="微软雅黑" panose="020B0503020204020204" pitchFamily="34" charset="-122"/>
              </a:rPr>
              <a:t>2</a:t>
            </a:r>
            <a:r>
              <a:rPr lang="en-US" altLang="zh-CN" dirty="0">
                <a:solidFill>
                  <a:srgbClr val="238DED"/>
                </a:solidFill>
                <a:latin typeface="Times New Roman" panose="02020603050405020304" pitchFamily="18" charset="0"/>
                <a:ea typeface="微软雅黑" panose="020B0503020204020204" pitchFamily="34" charset="-122"/>
              </a:rPr>
              <a:t>=0.2</a:t>
            </a:r>
          </a:p>
          <a:p>
            <a:endParaRPr lang="en-US" altLang="zh-CN" dirty="0">
              <a:latin typeface="Times New Roman" panose="02020603050405020304" pitchFamily="18" charset="0"/>
              <a:ea typeface="微软雅黑" panose="020B0503020204020204" pitchFamily="34" charset="-122"/>
            </a:endParaRPr>
          </a:p>
          <a:p>
            <a:r>
              <a:rPr lang="en-US" altLang="zh-CN" dirty="0">
                <a:latin typeface="Times New Roman" panose="02020603050405020304" pitchFamily="18" charset="0"/>
                <a:ea typeface="微软雅黑" panose="020B0503020204020204" pitchFamily="34" charset="-122"/>
              </a:rPr>
              <a:t>STCA </a:t>
            </a:r>
          </a:p>
          <a:p>
            <a:r>
              <a:rPr lang="zh-CN" altLang="en-US" dirty="0">
                <a:latin typeface="Times New Roman" panose="02020603050405020304" pitchFamily="18" charset="0"/>
                <a:ea typeface="微软雅黑" panose="020B0503020204020204" pitchFamily="34" charset="-122"/>
              </a:rPr>
              <a:t>换道概率</a:t>
            </a:r>
            <a:r>
              <a:rPr lang="en-US" altLang="zh-CN" dirty="0">
                <a:latin typeface="Times New Roman" panose="02020603050405020304" pitchFamily="18" charset="0"/>
                <a:ea typeface="微软雅黑" panose="020B0503020204020204" pitchFamily="34" charset="-122"/>
              </a:rPr>
              <a:t>0.2</a:t>
            </a:r>
          </a:p>
          <a:p>
            <a:r>
              <a:rPr lang="zh-CN" altLang="en-US" dirty="0">
                <a:latin typeface="Times New Roman" panose="02020603050405020304" pitchFamily="18" charset="0"/>
                <a:ea typeface="微软雅黑" panose="020B0503020204020204" pitchFamily="34" charset="-122"/>
              </a:rPr>
              <a:t>随机慢化率 </a:t>
            </a:r>
            <a:r>
              <a:rPr lang="en-US" altLang="zh-CN" dirty="0">
                <a:latin typeface="Times New Roman" panose="02020603050405020304" pitchFamily="18" charset="0"/>
                <a:ea typeface="微软雅黑" panose="020B0503020204020204" pitchFamily="34" charset="-122"/>
              </a:rPr>
              <a:t>0.2</a:t>
            </a:r>
          </a:p>
        </p:txBody>
      </p:sp>
      <p:sp>
        <p:nvSpPr>
          <p:cNvPr id="12" name="文本框 11">
            <a:extLst>
              <a:ext uri="{FF2B5EF4-FFF2-40B4-BE49-F238E27FC236}">
                <a16:creationId xmlns:a16="http://schemas.microsoft.com/office/drawing/2014/main" id="{2F63570C-B853-7344-856F-5B1404871A86}"/>
              </a:ext>
            </a:extLst>
          </p:cNvPr>
          <p:cNvSpPr txBox="1"/>
          <p:nvPr/>
        </p:nvSpPr>
        <p:spPr>
          <a:xfrm>
            <a:off x="3898741" y="2298672"/>
            <a:ext cx="629660"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STCA</a:t>
            </a:r>
            <a:endParaRPr kumimoji="1" lang="zh-CN" altLang="en-US" sz="1400"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2906B009-0CFB-7A42-A71D-9E7128E139FF}"/>
              </a:ext>
            </a:extLst>
          </p:cNvPr>
          <p:cNvSpPr txBox="1"/>
          <p:nvPr/>
        </p:nvSpPr>
        <p:spPr>
          <a:xfrm>
            <a:off x="3842379" y="5133312"/>
            <a:ext cx="68602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HCCA</a:t>
            </a:r>
            <a:endParaRPr kumimoji="1" lang="zh-CN" altLang="en-US" sz="1400"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4F94E8F5-AFC6-B347-884A-B7B466E9F19B}"/>
              </a:ext>
            </a:extLst>
          </p:cNvPr>
          <p:cNvSpPr txBox="1"/>
          <p:nvPr/>
        </p:nvSpPr>
        <p:spPr>
          <a:xfrm>
            <a:off x="5954787" y="786822"/>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左车道</a:t>
            </a:r>
          </a:p>
        </p:txBody>
      </p:sp>
      <p:sp>
        <p:nvSpPr>
          <p:cNvPr id="17" name="文本框 16">
            <a:extLst>
              <a:ext uri="{FF2B5EF4-FFF2-40B4-BE49-F238E27FC236}">
                <a16:creationId xmlns:a16="http://schemas.microsoft.com/office/drawing/2014/main" id="{4F4EDB3B-6FC8-2943-815C-58E2E538EDBC}"/>
              </a:ext>
            </a:extLst>
          </p:cNvPr>
          <p:cNvSpPr txBox="1"/>
          <p:nvPr/>
        </p:nvSpPr>
        <p:spPr>
          <a:xfrm>
            <a:off x="9348315" y="778546"/>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右车道</a:t>
            </a:r>
          </a:p>
        </p:txBody>
      </p:sp>
      <p:pic>
        <p:nvPicPr>
          <p:cNvPr id="2" name="图片 1">
            <a:extLst>
              <a:ext uri="{FF2B5EF4-FFF2-40B4-BE49-F238E27FC236}">
                <a16:creationId xmlns:a16="http://schemas.microsoft.com/office/drawing/2014/main" id="{ECDF9BC4-AAF9-7043-8508-5C65EC31D881}"/>
              </a:ext>
            </a:extLst>
          </p:cNvPr>
          <p:cNvPicPr>
            <a:picLocks noChangeAspect="1"/>
          </p:cNvPicPr>
          <p:nvPr/>
        </p:nvPicPr>
        <p:blipFill>
          <a:blip r:embed="rId3"/>
          <a:stretch>
            <a:fillRect/>
          </a:stretch>
        </p:blipFill>
        <p:spPr>
          <a:xfrm>
            <a:off x="4928512" y="1190931"/>
            <a:ext cx="6236843" cy="4888523"/>
          </a:xfrm>
          <a:prstGeom prst="rect">
            <a:avLst/>
          </a:prstGeom>
        </p:spPr>
      </p:pic>
    </p:spTree>
    <p:extLst>
      <p:ext uri="{BB962C8B-B14F-4D97-AF65-F5344CB8AC3E}">
        <p14:creationId xmlns:p14="http://schemas.microsoft.com/office/powerpoint/2010/main" val="19137022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11" grpId="0"/>
      <p:bldP spid="12" grpId="0"/>
      <p:bldP spid="15" grpId="0"/>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不同密度下速度分布分析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sp>
        <p:nvSpPr>
          <p:cNvPr id="11" name="矩形 10">
            <a:extLst>
              <a:ext uri="{FF2B5EF4-FFF2-40B4-BE49-F238E27FC236}">
                <a16:creationId xmlns:a16="http://schemas.microsoft.com/office/drawing/2014/main" id="{6D4AA22E-1206-B043-802C-E09951254038}"/>
              </a:ext>
            </a:extLst>
          </p:cNvPr>
          <p:cNvSpPr/>
          <p:nvPr/>
        </p:nvSpPr>
        <p:spPr>
          <a:xfrm>
            <a:off x="609600" y="1652341"/>
            <a:ext cx="2542903" cy="2862322"/>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rPr>
              <a:t>不同类型驾驶员混合比</a:t>
            </a:r>
            <a:endParaRPr lang="en-US" altLang="zh-CN"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a</a:t>
            </a:r>
            <a:r>
              <a:rPr lang="zh-CN" altLang="en-US" i="1" dirty="0">
                <a:latin typeface="Times New Roman" panose="02020603050405020304" pitchFamily="18" charset="0"/>
                <a:ea typeface="微软雅黑" panose="020B0503020204020204" pitchFamily="34" charset="-122"/>
              </a:rPr>
              <a:t>=0.2</a:t>
            </a:r>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n</a:t>
            </a:r>
            <a:r>
              <a:rPr lang="zh-CN" altLang="en-US" i="1" dirty="0">
                <a:latin typeface="Times New Roman" panose="02020603050405020304" pitchFamily="18" charset="0"/>
                <a:ea typeface="微软雅黑" panose="020B0503020204020204" pitchFamily="34" charset="-122"/>
              </a:rPr>
              <a:t>= 0.8</a:t>
            </a:r>
            <a:endParaRPr lang="en-US" altLang="zh-CN" i="1" dirty="0">
              <a:latin typeface="Times New Roman" panose="02020603050405020304" pitchFamily="18" charset="0"/>
              <a:ea typeface="微软雅黑" panose="020B0503020204020204" pitchFamily="34" charset="-122"/>
            </a:endParaRPr>
          </a:p>
          <a:p>
            <a:endParaRPr lang="en-US" altLang="zh-CN" i="1"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左右车道不同密度</a:t>
            </a:r>
            <a:endParaRPr lang="en-US" altLang="zh-CN" dirty="0">
              <a:latin typeface="Times New Roman" panose="02020603050405020304" pitchFamily="18" charset="0"/>
              <a:ea typeface="微软雅黑" panose="020B0503020204020204" pitchFamily="34" charset="-122"/>
            </a:endParaRPr>
          </a:p>
          <a:p>
            <a:r>
              <a:rPr lang="en-US" altLang="zh-CN" dirty="0">
                <a:latin typeface="Times New Roman" panose="02020603050405020304" pitchFamily="18" charset="0"/>
                <a:ea typeface="微软雅黑" panose="020B0503020204020204" pitchFamily="34" charset="-122"/>
              </a:rPr>
              <a:t>ρ</a:t>
            </a:r>
            <a:r>
              <a:rPr lang="en-US" altLang="zh-CN" baseline="-25000" dirty="0">
                <a:latin typeface="Times New Roman" panose="02020603050405020304" pitchFamily="18" charset="0"/>
                <a:ea typeface="微软雅黑" panose="020B0503020204020204" pitchFamily="34" charset="-122"/>
              </a:rPr>
              <a:t>1</a:t>
            </a:r>
            <a:r>
              <a:rPr lang="en-US" altLang="zh-CN" dirty="0">
                <a:latin typeface="Times New Roman" panose="02020603050405020304" pitchFamily="18" charset="0"/>
                <a:ea typeface="微软雅黑" panose="020B0503020204020204" pitchFamily="34" charset="-122"/>
              </a:rPr>
              <a:t>=0.08,</a:t>
            </a:r>
            <a:r>
              <a:rPr lang="zh-CN" altLang="en-US" dirty="0">
                <a:latin typeface="Times New Roman" panose="02020603050405020304" pitchFamily="18" charset="0"/>
                <a:ea typeface="微软雅黑" panose="020B0503020204020204" pitchFamily="34" charset="-122"/>
              </a:rPr>
              <a:t> </a:t>
            </a:r>
            <a:r>
              <a:rPr lang="en-US" altLang="zh-CN" dirty="0"/>
              <a:t>ρ</a:t>
            </a:r>
            <a:r>
              <a:rPr lang="en-US" altLang="zh-CN" baseline="-25000" dirty="0"/>
              <a:t>2</a:t>
            </a:r>
            <a:r>
              <a:rPr lang="en-US" altLang="zh-CN" dirty="0"/>
              <a:t>=0.08</a:t>
            </a:r>
            <a:endParaRPr lang="en-US" altLang="zh-CN" dirty="0">
              <a:solidFill>
                <a:srgbClr val="238DED"/>
              </a:solidFill>
              <a:latin typeface="Times New Roman" panose="02020603050405020304" pitchFamily="18" charset="0"/>
              <a:ea typeface="微软雅黑" panose="020B0503020204020204" pitchFamily="34" charset="-122"/>
            </a:endParaRPr>
          </a:p>
          <a:p>
            <a:endParaRPr lang="en-US" altLang="zh-CN" dirty="0">
              <a:latin typeface="Times New Roman" panose="02020603050405020304" pitchFamily="18" charset="0"/>
              <a:ea typeface="微软雅黑" panose="020B0503020204020204" pitchFamily="34" charset="-122"/>
            </a:endParaRPr>
          </a:p>
          <a:p>
            <a:r>
              <a:rPr lang="en-US" altLang="zh-CN" dirty="0">
                <a:latin typeface="Times New Roman" panose="02020603050405020304" pitchFamily="18" charset="0"/>
                <a:ea typeface="微软雅黑" panose="020B0503020204020204" pitchFamily="34" charset="-122"/>
              </a:rPr>
              <a:t>STCA </a:t>
            </a:r>
          </a:p>
          <a:p>
            <a:r>
              <a:rPr lang="zh-CN" altLang="en-US" dirty="0">
                <a:latin typeface="Times New Roman" panose="02020603050405020304" pitchFamily="18" charset="0"/>
                <a:ea typeface="微软雅黑" panose="020B0503020204020204" pitchFamily="34" charset="-122"/>
              </a:rPr>
              <a:t>换道概率</a:t>
            </a:r>
            <a:r>
              <a:rPr lang="en-US" altLang="zh-CN" dirty="0">
                <a:latin typeface="Times New Roman" panose="02020603050405020304" pitchFamily="18" charset="0"/>
                <a:ea typeface="微软雅黑" panose="020B0503020204020204" pitchFamily="34" charset="-122"/>
              </a:rPr>
              <a:t>0.2</a:t>
            </a:r>
          </a:p>
          <a:p>
            <a:r>
              <a:rPr lang="zh-CN" altLang="en-US" dirty="0">
                <a:latin typeface="Times New Roman" panose="02020603050405020304" pitchFamily="18" charset="0"/>
                <a:ea typeface="微软雅黑" panose="020B0503020204020204" pitchFamily="34" charset="-122"/>
              </a:rPr>
              <a:t>随机慢化率 </a:t>
            </a:r>
            <a:r>
              <a:rPr lang="en-US" altLang="zh-CN" dirty="0">
                <a:latin typeface="Times New Roman" panose="02020603050405020304" pitchFamily="18" charset="0"/>
                <a:ea typeface="微软雅黑" panose="020B0503020204020204" pitchFamily="34" charset="-122"/>
              </a:rPr>
              <a:t>0.2</a:t>
            </a:r>
          </a:p>
          <a:p>
            <a:r>
              <a:rPr lang="zh-CN" altLang="en-US" dirty="0">
                <a:latin typeface="Times New Roman" panose="02020603050405020304" pitchFamily="18" charset="0"/>
                <a:ea typeface="微软雅黑" panose="020B0503020204020204" pitchFamily="34" charset="-122"/>
              </a:rPr>
              <a:t>最大车速 </a:t>
            </a:r>
            <a:r>
              <a:rPr lang="en-US" altLang="zh-CN" dirty="0">
                <a:latin typeface="Times New Roman" panose="02020603050405020304" pitchFamily="18" charset="0"/>
                <a:ea typeface="微软雅黑" panose="020B0503020204020204" pitchFamily="34" charset="-122"/>
              </a:rPr>
              <a:t>5cell/s</a:t>
            </a:r>
          </a:p>
        </p:txBody>
      </p:sp>
      <p:sp>
        <p:nvSpPr>
          <p:cNvPr id="12" name="文本框 11">
            <a:extLst>
              <a:ext uri="{FF2B5EF4-FFF2-40B4-BE49-F238E27FC236}">
                <a16:creationId xmlns:a16="http://schemas.microsoft.com/office/drawing/2014/main" id="{2F63570C-B853-7344-856F-5B1404871A86}"/>
              </a:ext>
            </a:extLst>
          </p:cNvPr>
          <p:cNvSpPr txBox="1"/>
          <p:nvPr/>
        </p:nvSpPr>
        <p:spPr>
          <a:xfrm>
            <a:off x="3898741" y="2298672"/>
            <a:ext cx="629660"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STCA</a:t>
            </a:r>
            <a:endParaRPr kumimoji="1" lang="zh-CN" altLang="en-US" sz="1400"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2906B009-0CFB-7A42-A71D-9E7128E139FF}"/>
              </a:ext>
            </a:extLst>
          </p:cNvPr>
          <p:cNvSpPr txBox="1"/>
          <p:nvPr/>
        </p:nvSpPr>
        <p:spPr>
          <a:xfrm>
            <a:off x="3842379" y="5133312"/>
            <a:ext cx="68602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HCCA</a:t>
            </a:r>
            <a:endParaRPr kumimoji="1" lang="zh-CN" altLang="en-US" sz="1400"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4F94E8F5-AFC6-B347-884A-B7B466E9F19B}"/>
              </a:ext>
            </a:extLst>
          </p:cNvPr>
          <p:cNvSpPr txBox="1"/>
          <p:nvPr/>
        </p:nvSpPr>
        <p:spPr>
          <a:xfrm>
            <a:off x="5954787" y="786822"/>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左车道</a:t>
            </a:r>
          </a:p>
        </p:txBody>
      </p:sp>
      <p:sp>
        <p:nvSpPr>
          <p:cNvPr id="17" name="文本框 16">
            <a:extLst>
              <a:ext uri="{FF2B5EF4-FFF2-40B4-BE49-F238E27FC236}">
                <a16:creationId xmlns:a16="http://schemas.microsoft.com/office/drawing/2014/main" id="{4F4EDB3B-6FC8-2943-815C-58E2E538EDBC}"/>
              </a:ext>
            </a:extLst>
          </p:cNvPr>
          <p:cNvSpPr txBox="1"/>
          <p:nvPr/>
        </p:nvSpPr>
        <p:spPr>
          <a:xfrm>
            <a:off x="9348315" y="778546"/>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右车道</a:t>
            </a:r>
          </a:p>
        </p:txBody>
      </p:sp>
      <p:pic>
        <p:nvPicPr>
          <p:cNvPr id="3" name="图片 2">
            <a:extLst>
              <a:ext uri="{FF2B5EF4-FFF2-40B4-BE49-F238E27FC236}">
                <a16:creationId xmlns:a16="http://schemas.microsoft.com/office/drawing/2014/main" id="{5EE0DD5F-B639-0442-9309-A21C7CE31909}"/>
              </a:ext>
            </a:extLst>
          </p:cNvPr>
          <p:cNvPicPr>
            <a:picLocks noChangeAspect="1"/>
          </p:cNvPicPr>
          <p:nvPr/>
        </p:nvPicPr>
        <p:blipFill>
          <a:blip r:embed="rId3"/>
          <a:stretch>
            <a:fillRect/>
          </a:stretch>
        </p:blipFill>
        <p:spPr>
          <a:xfrm>
            <a:off x="4995640" y="1188358"/>
            <a:ext cx="5882993" cy="5133312"/>
          </a:xfrm>
          <a:prstGeom prst="rect">
            <a:avLst/>
          </a:prstGeom>
        </p:spPr>
      </p:pic>
    </p:spTree>
    <p:extLst>
      <p:ext uri="{BB962C8B-B14F-4D97-AF65-F5344CB8AC3E}">
        <p14:creationId xmlns:p14="http://schemas.microsoft.com/office/powerpoint/2010/main" val="286279082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11" grpId="0"/>
      <p:bldP spid="12" grpId="0"/>
      <p:bldP spid="15" grpId="0"/>
      <p:bldP spid="16" grpId="0"/>
      <p:bldP spid="1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3558686"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不同密度下速度分布分析</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sp>
        <p:nvSpPr>
          <p:cNvPr id="11" name="矩形 10">
            <a:extLst>
              <a:ext uri="{FF2B5EF4-FFF2-40B4-BE49-F238E27FC236}">
                <a16:creationId xmlns:a16="http://schemas.microsoft.com/office/drawing/2014/main" id="{6D4AA22E-1206-B043-802C-E09951254038}"/>
              </a:ext>
            </a:extLst>
          </p:cNvPr>
          <p:cNvSpPr/>
          <p:nvPr/>
        </p:nvSpPr>
        <p:spPr>
          <a:xfrm>
            <a:off x="609600" y="1652341"/>
            <a:ext cx="2542903" cy="2862322"/>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rPr>
              <a:t>不同类型驾驶员混合比</a:t>
            </a:r>
            <a:endParaRPr lang="en-US" altLang="zh-CN"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a</a:t>
            </a:r>
            <a:r>
              <a:rPr lang="zh-CN" altLang="en-US" i="1" dirty="0">
                <a:latin typeface="Times New Roman" panose="02020603050405020304" pitchFamily="18" charset="0"/>
                <a:ea typeface="微软雅黑" panose="020B0503020204020204" pitchFamily="34" charset="-122"/>
              </a:rPr>
              <a:t>=0.2</a:t>
            </a:r>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n</a:t>
            </a:r>
            <a:r>
              <a:rPr lang="zh-CN" altLang="en-US" i="1" dirty="0">
                <a:latin typeface="Times New Roman" panose="02020603050405020304" pitchFamily="18" charset="0"/>
                <a:ea typeface="微软雅黑" panose="020B0503020204020204" pitchFamily="34" charset="-122"/>
              </a:rPr>
              <a:t>= 0.8</a:t>
            </a:r>
            <a:endParaRPr lang="en-US" altLang="zh-CN" i="1" dirty="0">
              <a:latin typeface="Times New Roman" panose="02020603050405020304" pitchFamily="18" charset="0"/>
              <a:ea typeface="微软雅黑" panose="020B0503020204020204" pitchFamily="34" charset="-122"/>
            </a:endParaRPr>
          </a:p>
          <a:p>
            <a:endParaRPr lang="en-US" altLang="zh-CN" i="1" dirty="0">
              <a:latin typeface="Times New Roman" panose="02020603050405020304" pitchFamily="18" charset="0"/>
              <a:ea typeface="微软雅黑" panose="020B0503020204020204" pitchFamily="34" charset="-122"/>
            </a:endParaRPr>
          </a:p>
          <a:p>
            <a:r>
              <a:rPr lang="zh-CN" altLang="en-US" dirty="0">
                <a:latin typeface="Times New Roman" panose="02020603050405020304" pitchFamily="18" charset="0"/>
                <a:ea typeface="微软雅黑" panose="020B0503020204020204" pitchFamily="34" charset="-122"/>
              </a:rPr>
              <a:t>左右车道不同密度</a:t>
            </a:r>
            <a:endParaRPr lang="en-US" altLang="zh-CN" dirty="0">
              <a:latin typeface="Times New Roman" panose="02020603050405020304" pitchFamily="18" charset="0"/>
              <a:ea typeface="微软雅黑" panose="020B0503020204020204" pitchFamily="34" charset="-122"/>
            </a:endParaRPr>
          </a:p>
          <a:p>
            <a:r>
              <a:rPr lang="en-US" altLang="zh-CN" dirty="0">
                <a:solidFill>
                  <a:srgbClr val="238DED"/>
                </a:solidFill>
                <a:latin typeface="Times New Roman" panose="02020603050405020304" pitchFamily="18" charset="0"/>
                <a:ea typeface="微软雅黑" panose="020B0503020204020204" pitchFamily="34" charset="-122"/>
              </a:rPr>
              <a:t>ρ</a:t>
            </a:r>
            <a:r>
              <a:rPr lang="en-US" altLang="zh-CN" baseline="-25000" dirty="0">
                <a:solidFill>
                  <a:srgbClr val="238DED"/>
                </a:solidFill>
                <a:latin typeface="Times New Roman" panose="02020603050405020304" pitchFamily="18" charset="0"/>
                <a:ea typeface="微软雅黑" panose="020B0503020204020204" pitchFamily="34" charset="-122"/>
              </a:rPr>
              <a:t>1</a:t>
            </a:r>
            <a:r>
              <a:rPr lang="en-US" altLang="zh-CN" dirty="0">
                <a:solidFill>
                  <a:srgbClr val="238DED"/>
                </a:solidFill>
                <a:latin typeface="Times New Roman" panose="02020603050405020304" pitchFamily="18" charset="0"/>
                <a:ea typeface="微软雅黑" panose="020B0503020204020204" pitchFamily="34" charset="-122"/>
              </a:rPr>
              <a:t>=0.14,</a:t>
            </a:r>
            <a:r>
              <a:rPr lang="zh-CN" altLang="en-US" dirty="0">
                <a:solidFill>
                  <a:srgbClr val="238DED"/>
                </a:solidFill>
                <a:latin typeface="Times New Roman" panose="02020603050405020304" pitchFamily="18" charset="0"/>
                <a:ea typeface="微软雅黑" panose="020B0503020204020204" pitchFamily="34" charset="-122"/>
              </a:rPr>
              <a:t> </a:t>
            </a:r>
            <a:r>
              <a:rPr lang="en-US" altLang="zh-CN" dirty="0">
                <a:solidFill>
                  <a:srgbClr val="238DED"/>
                </a:solidFill>
              </a:rPr>
              <a:t>ρ</a:t>
            </a:r>
            <a:r>
              <a:rPr lang="en-US" altLang="zh-CN" baseline="-25000" dirty="0">
                <a:solidFill>
                  <a:srgbClr val="238DED"/>
                </a:solidFill>
              </a:rPr>
              <a:t>2</a:t>
            </a:r>
            <a:r>
              <a:rPr lang="en-US" altLang="zh-CN" dirty="0">
                <a:solidFill>
                  <a:srgbClr val="238DED"/>
                </a:solidFill>
              </a:rPr>
              <a:t>=0.14</a:t>
            </a:r>
            <a:endParaRPr lang="en-US" altLang="zh-CN" dirty="0">
              <a:solidFill>
                <a:srgbClr val="238DED"/>
              </a:solidFill>
              <a:latin typeface="Times New Roman" panose="02020603050405020304" pitchFamily="18" charset="0"/>
              <a:ea typeface="微软雅黑" panose="020B0503020204020204" pitchFamily="34" charset="-122"/>
            </a:endParaRPr>
          </a:p>
          <a:p>
            <a:endParaRPr lang="en-US" altLang="zh-CN" dirty="0">
              <a:latin typeface="Times New Roman" panose="02020603050405020304" pitchFamily="18" charset="0"/>
              <a:ea typeface="微软雅黑" panose="020B0503020204020204" pitchFamily="34" charset="-122"/>
            </a:endParaRPr>
          </a:p>
          <a:p>
            <a:r>
              <a:rPr lang="en-US" altLang="zh-CN" dirty="0">
                <a:latin typeface="Times New Roman" panose="02020603050405020304" pitchFamily="18" charset="0"/>
                <a:ea typeface="微软雅黑" panose="020B0503020204020204" pitchFamily="34" charset="-122"/>
              </a:rPr>
              <a:t>STCA </a:t>
            </a:r>
          </a:p>
          <a:p>
            <a:r>
              <a:rPr lang="zh-CN" altLang="en-US" dirty="0">
                <a:latin typeface="Times New Roman" panose="02020603050405020304" pitchFamily="18" charset="0"/>
                <a:ea typeface="微软雅黑" panose="020B0503020204020204" pitchFamily="34" charset="-122"/>
              </a:rPr>
              <a:t>换道概率</a:t>
            </a:r>
            <a:r>
              <a:rPr lang="en-US" altLang="zh-CN" dirty="0">
                <a:latin typeface="Times New Roman" panose="02020603050405020304" pitchFamily="18" charset="0"/>
                <a:ea typeface="微软雅黑" panose="020B0503020204020204" pitchFamily="34" charset="-122"/>
              </a:rPr>
              <a:t>0.2</a:t>
            </a:r>
          </a:p>
          <a:p>
            <a:r>
              <a:rPr lang="zh-CN" altLang="en-US" dirty="0">
                <a:latin typeface="Times New Roman" panose="02020603050405020304" pitchFamily="18" charset="0"/>
                <a:ea typeface="微软雅黑" panose="020B0503020204020204" pitchFamily="34" charset="-122"/>
              </a:rPr>
              <a:t>随机慢化率 </a:t>
            </a:r>
            <a:r>
              <a:rPr lang="en-US" altLang="zh-CN" dirty="0">
                <a:latin typeface="Times New Roman" panose="02020603050405020304" pitchFamily="18" charset="0"/>
                <a:ea typeface="微软雅黑" panose="020B0503020204020204" pitchFamily="34" charset="-122"/>
              </a:rPr>
              <a:t>0.2</a:t>
            </a:r>
          </a:p>
          <a:p>
            <a:r>
              <a:rPr lang="zh-CN" altLang="en-US" dirty="0">
                <a:latin typeface="Times New Roman" panose="02020603050405020304" pitchFamily="18" charset="0"/>
                <a:ea typeface="微软雅黑" panose="020B0503020204020204" pitchFamily="34" charset="-122"/>
              </a:rPr>
              <a:t>最大车速 </a:t>
            </a:r>
            <a:r>
              <a:rPr lang="en-US" altLang="zh-CN" dirty="0">
                <a:latin typeface="Times New Roman" panose="02020603050405020304" pitchFamily="18" charset="0"/>
                <a:ea typeface="微软雅黑" panose="020B0503020204020204" pitchFamily="34" charset="-122"/>
              </a:rPr>
              <a:t>5cell/s</a:t>
            </a:r>
          </a:p>
        </p:txBody>
      </p:sp>
      <p:sp>
        <p:nvSpPr>
          <p:cNvPr id="12" name="文本框 11">
            <a:extLst>
              <a:ext uri="{FF2B5EF4-FFF2-40B4-BE49-F238E27FC236}">
                <a16:creationId xmlns:a16="http://schemas.microsoft.com/office/drawing/2014/main" id="{2F63570C-B853-7344-856F-5B1404871A86}"/>
              </a:ext>
            </a:extLst>
          </p:cNvPr>
          <p:cNvSpPr txBox="1"/>
          <p:nvPr/>
        </p:nvSpPr>
        <p:spPr>
          <a:xfrm>
            <a:off x="3898741" y="2298672"/>
            <a:ext cx="629660"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STCA</a:t>
            </a:r>
            <a:endParaRPr kumimoji="1" lang="zh-CN" altLang="en-US" sz="1400"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2906B009-0CFB-7A42-A71D-9E7128E139FF}"/>
              </a:ext>
            </a:extLst>
          </p:cNvPr>
          <p:cNvSpPr txBox="1"/>
          <p:nvPr/>
        </p:nvSpPr>
        <p:spPr>
          <a:xfrm>
            <a:off x="3842379" y="5133312"/>
            <a:ext cx="686022"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HCCA</a:t>
            </a:r>
            <a:endParaRPr kumimoji="1" lang="zh-CN" altLang="en-US" sz="1400" dirty="0">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4F94E8F5-AFC6-B347-884A-B7B466E9F19B}"/>
              </a:ext>
            </a:extLst>
          </p:cNvPr>
          <p:cNvSpPr txBox="1"/>
          <p:nvPr/>
        </p:nvSpPr>
        <p:spPr>
          <a:xfrm>
            <a:off x="5954787" y="786822"/>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左车道</a:t>
            </a:r>
          </a:p>
        </p:txBody>
      </p:sp>
      <p:sp>
        <p:nvSpPr>
          <p:cNvPr id="17" name="文本框 16">
            <a:extLst>
              <a:ext uri="{FF2B5EF4-FFF2-40B4-BE49-F238E27FC236}">
                <a16:creationId xmlns:a16="http://schemas.microsoft.com/office/drawing/2014/main" id="{4F4EDB3B-6FC8-2943-815C-58E2E538EDBC}"/>
              </a:ext>
            </a:extLst>
          </p:cNvPr>
          <p:cNvSpPr txBox="1"/>
          <p:nvPr/>
        </p:nvSpPr>
        <p:spPr>
          <a:xfrm>
            <a:off x="9348315" y="778546"/>
            <a:ext cx="723275" cy="307777"/>
          </a:xfrm>
          <a:prstGeom prst="rect">
            <a:avLst/>
          </a:prstGeom>
          <a:noFill/>
        </p:spPr>
        <p:txBody>
          <a:bodyPr wrap="none" rtlCol="0">
            <a:spAutoFit/>
          </a:bodyPr>
          <a:lstStyle/>
          <a:p>
            <a:r>
              <a:rPr kumimoji="1" lang="zh-CN" altLang="en-US" sz="1400" dirty="0">
                <a:latin typeface="Microsoft YaHei" panose="020B0503020204020204" pitchFamily="34" charset="-122"/>
                <a:ea typeface="Microsoft YaHei" panose="020B0503020204020204" pitchFamily="34" charset="-122"/>
              </a:rPr>
              <a:t>右车道</a:t>
            </a:r>
          </a:p>
        </p:txBody>
      </p:sp>
      <p:pic>
        <p:nvPicPr>
          <p:cNvPr id="2" name="图片 1">
            <a:extLst>
              <a:ext uri="{FF2B5EF4-FFF2-40B4-BE49-F238E27FC236}">
                <a16:creationId xmlns:a16="http://schemas.microsoft.com/office/drawing/2014/main" id="{DBABB57B-86E3-1740-96D5-7534265ED46C}"/>
              </a:ext>
            </a:extLst>
          </p:cNvPr>
          <p:cNvPicPr>
            <a:picLocks noChangeAspect="1"/>
          </p:cNvPicPr>
          <p:nvPr/>
        </p:nvPicPr>
        <p:blipFill>
          <a:blip r:embed="rId3"/>
          <a:stretch>
            <a:fillRect/>
          </a:stretch>
        </p:blipFill>
        <p:spPr>
          <a:xfrm>
            <a:off x="4856359" y="1189716"/>
            <a:ext cx="6028518" cy="5231746"/>
          </a:xfrm>
          <a:prstGeom prst="rect">
            <a:avLst/>
          </a:prstGeom>
        </p:spPr>
      </p:pic>
    </p:spTree>
    <p:extLst>
      <p:ext uri="{BB962C8B-B14F-4D97-AF65-F5344CB8AC3E}">
        <p14:creationId xmlns:p14="http://schemas.microsoft.com/office/powerpoint/2010/main" val="54325770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11" grpId="0"/>
      <p:bldP spid="12" grpId="0"/>
      <p:bldP spid="15" grpId="0"/>
      <p:bldP spid="16"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5394352"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不同驾驶员混合比对交通流的影响</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04</a:t>
            </a:r>
            <a:endParaRPr lang="zh-CN" altLang="en-US" dirty="0">
              <a:latin typeface="Impact" panose="020B0806030902050204" pitchFamily="34" charset="0"/>
            </a:endParaRPr>
          </a:p>
        </p:txBody>
      </p:sp>
      <p:sp>
        <p:nvSpPr>
          <p:cNvPr id="11" name="矩形 10">
            <a:extLst>
              <a:ext uri="{FF2B5EF4-FFF2-40B4-BE49-F238E27FC236}">
                <a16:creationId xmlns:a16="http://schemas.microsoft.com/office/drawing/2014/main" id="{6D4AA22E-1206-B043-802C-E09951254038}"/>
              </a:ext>
            </a:extLst>
          </p:cNvPr>
          <p:cNvSpPr/>
          <p:nvPr/>
        </p:nvSpPr>
        <p:spPr>
          <a:xfrm>
            <a:off x="609599" y="1652341"/>
            <a:ext cx="10688515" cy="646331"/>
          </a:xfrm>
          <a:prstGeom prst="rect">
            <a:avLst/>
          </a:prstGeom>
        </p:spPr>
        <p:txBody>
          <a:bodyPr wrap="square">
            <a:spAutoFit/>
          </a:bodyPr>
          <a:lstStyle/>
          <a:p>
            <a:r>
              <a:rPr lang="zh-CN" altLang="en-US" dirty="0">
                <a:latin typeface="Times New Roman" panose="02020603050405020304" pitchFamily="18" charset="0"/>
                <a:ea typeface="微软雅黑" panose="020B0503020204020204" pitchFamily="34" charset="-122"/>
              </a:rPr>
              <a:t>取不同类型驾驶员混合比</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a</a:t>
            </a:r>
            <a:r>
              <a:rPr lang="zh-CN" altLang="en-US" dirty="0">
                <a:latin typeface="Times New Roman" panose="02020603050405020304" pitchFamily="18" charset="0"/>
                <a:ea typeface="微软雅黑" panose="020B0503020204020204" pitchFamily="34" charset="-122"/>
              </a:rPr>
              <a:t>,  </a:t>
            </a:r>
            <a:r>
              <a:rPr lang="zh-CN" altLang="en-US" i="1" dirty="0">
                <a:latin typeface="Times New Roman" panose="02020603050405020304" pitchFamily="18" charset="0"/>
                <a:ea typeface="微软雅黑" panose="020B0503020204020204" pitchFamily="34" charset="-122"/>
              </a:rPr>
              <a:t>P</a:t>
            </a:r>
            <a:r>
              <a:rPr lang="zh-CN" altLang="en-US" i="1" baseline="-25000" dirty="0">
                <a:latin typeface="Times New Roman" panose="02020603050405020304" pitchFamily="18" charset="0"/>
                <a:ea typeface="微软雅黑" panose="020B0503020204020204" pitchFamily="34" charset="-122"/>
              </a:rPr>
              <a:t>n</a:t>
            </a:r>
            <a:r>
              <a:rPr lang="zh-CN" altLang="en-US" dirty="0">
                <a:latin typeface="Times New Roman" panose="02020603050405020304" pitchFamily="18" charset="0"/>
                <a:ea typeface="微软雅黑" panose="020B0503020204020204" pitchFamily="34" charset="-122"/>
              </a:rPr>
              <a:t>初始时随机分布在左右车道，采用 </a:t>
            </a:r>
            <a:r>
              <a:rPr lang="en" altLang="zh-CN" dirty="0">
                <a:latin typeface="Times New Roman" panose="02020603050405020304" pitchFamily="18" charset="0"/>
                <a:ea typeface="微软雅黑" panose="020B0503020204020204" pitchFamily="34" charset="-122"/>
              </a:rPr>
              <a:t>HCCA </a:t>
            </a:r>
            <a:r>
              <a:rPr lang="zh-CN" altLang="en-US" dirty="0">
                <a:latin typeface="Times New Roman" panose="02020603050405020304" pitchFamily="18" charset="0"/>
                <a:ea typeface="微软雅黑" panose="020B0503020204020204" pitchFamily="34" charset="-122"/>
              </a:rPr>
              <a:t>动力学模型对 </a:t>
            </a:r>
            <a:r>
              <a:rPr lang="en-US" altLang="zh-CN" dirty="0">
                <a:latin typeface="Times New Roman" panose="02020603050405020304" pitchFamily="18" charset="0"/>
                <a:ea typeface="微软雅黑" panose="020B0503020204020204" pitchFamily="34" charset="-122"/>
              </a:rPr>
              <a:t>6 </a:t>
            </a:r>
            <a:r>
              <a:rPr lang="zh-CN" altLang="en-US" dirty="0">
                <a:latin typeface="Times New Roman" panose="02020603050405020304" pitchFamily="18" charset="0"/>
                <a:ea typeface="微软雅黑" panose="020B0503020204020204" pitchFamily="34" charset="-122"/>
              </a:rPr>
              <a:t>组不同类型驾驶员混合比例下进行系统演化。</a:t>
            </a:r>
            <a:endParaRPr lang="en-US" altLang="zh-CN" i="1" dirty="0">
              <a:latin typeface="Times New Roman" panose="02020603050405020304" pitchFamily="18" charset="0"/>
              <a:ea typeface="微软雅黑" panose="020B0503020204020204" pitchFamily="34" charset="-122"/>
            </a:endParaRPr>
          </a:p>
        </p:txBody>
      </p:sp>
      <p:pic>
        <p:nvPicPr>
          <p:cNvPr id="2" name="图片 1">
            <a:extLst>
              <a:ext uri="{FF2B5EF4-FFF2-40B4-BE49-F238E27FC236}">
                <a16:creationId xmlns:a16="http://schemas.microsoft.com/office/drawing/2014/main" id="{16C323F7-7211-7340-9C76-947385320076}"/>
              </a:ext>
            </a:extLst>
          </p:cNvPr>
          <p:cNvPicPr>
            <a:picLocks noChangeAspect="1"/>
          </p:cNvPicPr>
          <p:nvPr/>
        </p:nvPicPr>
        <p:blipFill>
          <a:blip r:embed="rId3"/>
          <a:stretch>
            <a:fillRect/>
          </a:stretch>
        </p:blipFill>
        <p:spPr>
          <a:xfrm>
            <a:off x="1351829" y="2481617"/>
            <a:ext cx="9488341" cy="3488360"/>
          </a:xfrm>
          <a:prstGeom prst="rect">
            <a:avLst/>
          </a:prstGeom>
        </p:spPr>
      </p:pic>
      <p:sp>
        <p:nvSpPr>
          <p:cNvPr id="4" name="矩形 3">
            <a:extLst>
              <a:ext uri="{FF2B5EF4-FFF2-40B4-BE49-F238E27FC236}">
                <a16:creationId xmlns:a16="http://schemas.microsoft.com/office/drawing/2014/main" id="{511363E8-D0D9-CF4C-AA71-7E9006E7E3A6}"/>
              </a:ext>
            </a:extLst>
          </p:cNvPr>
          <p:cNvSpPr/>
          <p:nvPr/>
        </p:nvSpPr>
        <p:spPr>
          <a:xfrm>
            <a:off x="2948222" y="6113685"/>
            <a:ext cx="1800493" cy="307777"/>
          </a:xfrm>
          <a:prstGeom prst="rect">
            <a:avLst/>
          </a:prstGeom>
        </p:spPr>
        <p:txBody>
          <a:bodyPr wrap="none">
            <a:spAutoFit/>
          </a:bodyPr>
          <a:lstStyle/>
          <a:p>
            <a:r>
              <a:rPr lang="zh-CN" altLang="en-US" sz="1400" dirty="0">
                <a:latin typeface="Microsoft YaHei" panose="020B0503020204020204" pitchFamily="34" charset="-122"/>
                <a:ea typeface="Microsoft YaHei" panose="020B0503020204020204" pitchFamily="34" charset="-122"/>
              </a:rPr>
              <a:t>左车道密度流量关系</a:t>
            </a:r>
          </a:p>
        </p:txBody>
      </p:sp>
      <p:sp>
        <p:nvSpPr>
          <p:cNvPr id="13" name="矩形 12">
            <a:extLst>
              <a:ext uri="{FF2B5EF4-FFF2-40B4-BE49-F238E27FC236}">
                <a16:creationId xmlns:a16="http://schemas.microsoft.com/office/drawing/2014/main" id="{D2704FDD-1FDB-2E43-B4BB-392561E49C1D}"/>
              </a:ext>
            </a:extLst>
          </p:cNvPr>
          <p:cNvSpPr/>
          <p:nvPr/>
        </p:nvSpPr>
        <p:spPr>
          <a:xfrm>
            <a:off x="7443285" y="6113684"/>
            <a:ext cx="1800493" cy="307777"/>
          </a:xfrm>
          <a:prstGeom prst="rect">
            <a:avLst/>
          </a:prstGeom>
        </p:spPr>
        <p:txBody>
          <a:bodyPr wrap="none">
            <a:spAutoFit/>
          </a:bodyPr>
          <a:lstStyle/>
          <a:p>
            <a:r>
              <a:rPr lang="zh-CN" altLang="en-US" sz="1400" dirty="0">
                <a:latin typeface="Microsoft YaHei" panose="020B0503020204020204" pitchFamily="34" charset="-122"/>
                <a:ea typeface="Microsoft YaHei" panose="020B0503020204020204" pitchFamily="34" charset="-122"/>
              </a:rPr>
              <a:t>右车道密度流量关系</a:t>
            </a:r>
          </a:p>
        </p:txBody>
      </p:sp>
    </p:spTree>
    <p:extLst>
      <p:ext uri="{BB962C8B-B14F-4D97-AF65-F5344CB8AC3E}">
        <p14:creationId xmlns:p14="http://schemas.microsoft.com/office/powerpoint/2010/main" val="28171100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700"/>
                            </p:stCondLst>
                            <p:childTnLst>
                              <p:par>
                                <p:cTn id="17" presetID="1"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par>
                          <p:cTn id="19" fill="hold">
                            <p:stCondLst>
                              <p:cond delay="1700"/>
                            </p:stCondLst>
                            <p:childTnLst>
                              <p:par>
                                <p:cTn id="20" presetID="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p:stCondLst>
                              <p:cond delay="1700"/>
                            </p:stCondLst>
                            <p:childTnLst>
                              <p:par>
                                <p:cTn id="23" presetID="1"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1700"/>
                            </p:stCondLst>
                            <p:childTnLst>
                              <p:par>
                                <p:cTn id="26" presetID="1"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11" grpId="0"/>
      <p:bldP spid="4" grpId="0"/>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11207455" y="157627"/>
            <a:ext cx="869659" cy="8696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0494498" y="1027286"/>
            <a:ext cx="572356" cy="5723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0128738" y="2035739"/>
            <a:ext cx="422031" cy="422031"/>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9083385" y="1641843"/>
            <a:ext cx="302456" cy="3024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104119" y="375750"/>
            <a:ext cx="302456" cy="302456"/>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1118973" y="1944299"/>
            <a:ext cx="390938" cy="390938"/>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90500" y="5924841"/>
            <a:ext cx="1098259" cy="109825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184400" y="4749799"/>
            <a:ext cx="622299" cy="62229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428873" y="5924841"/>
            <a:ext cx="847727" cy="847727"/>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90560" y="5569741"/>
            <a:ext cx="1288259" cy="1288259"/>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284161" y="5093491"/>
            <a:ext cx="622299" cy="62229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292854" y="4279899"/>
            <a:ext cx="204399" cy="204399"/>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2082200" y="4482499"/>
            <a:ext cx="204399" cy="20439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238831" y="5302440"/>
            <a:ext cx="204399" cy="204399"/>
          </a:xfrm>
          <a:prstGeom prst="ellipse">
            <a:avLst/>
          </a:prstGeom>
          <a:gradFill>
            <a:gsLst>
              <a:gs pos="0">
                <a:schemeClr val="bg1"/>
              </a:gs>
              <a:gs pos="100000">
                <a:srgbClr val="D4D2D3"/>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067119" y="5404639"/>
            <a:ext cx="204399" cy="204399"/>
          </a:xfrm>
          <a:prstGeom prst="ellipse">
            <a:avLst/>
          </a:prstGeom>
          <a:gradFill>
            <a:gsLst>
              <a:gs pos="0">
                <a:srgbClr val="238DED"/>
              </a:gs>
              <a:gs pos="100000">
                <a:srgbClr val="18478F"/>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227778" y="5609038"/>
            <a:ext cx="204399" cy="204399"/>
          </a:xfrm>
          <a:prstGeom prst="ellipse">
            <a:avLst/>
          </a:prstGeom>
          <a:gradFill>
            <a:gsLst>
              <a:gs pos="0">
                <a:schemeClr val="bg1"/>
              </a:gs>
              <a:gs pos="100000">
                <a:srgbClr val="D4D2D3"/>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908818" y="2710230"/>
            <a:ext cx="4570483" cy="923330"/>
          </a:xfrm>
          <a:prstGeom prst="rect">
            <a:avLst/>
          </a:prstGeom>
          <a:noFill/>
        </p:spPr>
        <p:txBody>
          <a:bodyPr wrap="none" rtlCol="0">
            <a:spAutoFit/>
          </a:bodyPr>
          <a:lstStyle/>
          <a:p>
            <a:pPr algn="ctr"/>
            <a:r>
              <a:rPr lang="zh-CN" altLang="en-US" sz="5400" b="1" spc="300" dirty="0">
                <a:solidFill>
                  <a:schemeClr val="tx1">
                    <a:lumMod val="75000"/>
                    <a:lumOff val="25000"/>
                  </a:schemeClr>
                </a:solidFill>
                <a:latin typeface="微软雅黑" panose="020B0503020204020204" pitchFamily="34" charset="-122"/>
                <a:ea typeface="微软雅黑" panose="020B0503020204020204" pitchFamily="34" charset="-122"/>
              </a:rPr>
              <a:t>感谢您的聆听</a:t>
            </a:r>
          </a:p>
        </p:txBody>
      </p:sp>
      <p:sp>
        <p:nvSpPr>
          <p:cNvPr id="51" name="文本框 50"/>
          <p:cNvSpPr txBox="1"/>
          <p:nvPr/>
        </p:nvSpPr>
        <p:spPr>
          <a:xfrm>
            <a:off x="4346309" y="3607452"/>
            <a:ext cx="3695499" cy="400110"/>
          </a:xfrm>
          <a:prstGeom prst="rect">
            <a:avLst/>
          </a:prstGeom>
          <a:noFill/>
        </p:spPr>
        <p:txBody>
          <a:bodyPr wrap="none" rtlCol="0">
            <a:spAutoFit/>
          </a:bodyPr>
          <a:lstStyle/>
          <a:p>
            <a:pPr algn="ctr"/>
            <a:r>
              <a:rPr lang="en-US" altLang="zh-CN" sz="2000" dirty="0">
                <a:solidFill>
                  <a:srgbClr val="18478F"/>
                </a:solidFill>
                <a:latin typeface="微软雅黑" panose="020B0503020204020204" pitchFamily="34" charset="-122"/>
                <a:ea typeface="微软雅黑" panose="020B0503020204020204" pitchFamily="34" charset="-122"/>
              </a:rPr>
              <a:t>THANK YOU FOR LISTENING</a:t>
            </a:r>
            <a:endParaRPr lang="zh-CN" altLang="en-US" sz="2000" dirty="0">
              <a:solidFill>
                <a:srgbClr val="18478F"/>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654427" y="4718860"/>
            <a:ext cx="1667728" cy="276971"/>
            <a:chOff x="4654427" y="4718860"/>
            <a:chExt cx="1667728" cy="276971"/>
          </a:xfrm>
        </p:grpSpPr>
        <p:grpSp>
          <p:nvGrpSpPr>
            <p:cNvPr id="11" name="组合 10"/>
            <p:cNvGrpSpPr/>
            <p:nvPr/>
          </p:nvGrpSpPr>
          <p:grpSpPr>
            <a:xfrm>
              <a:off x="4654427" y="4718860"/>
              <a:ext cx="276971" cy="276971"/>
              <a:chOff x="3725237" y="4930504"/>
              <a:chExt cx="531780" cy="531780"/>
            </a:xfrm>
          </p:grpSpPr>
          <p:sp>
            <p:nvSpPr>
              <p:cNvPr id="61" name="圆角矩形 2"/>
              <p:cNvSpPr/>
              <p:nvPr/>
            </p:nvSpPr>
            <p:spPr>
              <a:xfrm>
                <a:off x="3725237" y="4930504"/>
                <a:ext cx="531780" cy="531780"/>
              </a:xfrm>
              <a:prstGeom prst="ellipse">
                <a:avLst/>
              </a:prstGeom>
              <a:gradFill>
                <a:gsLst>
                  <a:gs pos="0">
                    <a:srgbClr val="18478F"/>
                  </a:gs>
                  <a:gs pos="100000">
                    <a:srgbClr val="238DED"/>
                  </a:gs>
                </a:gsLst>
                <a:lin ang="18000000" scaled="0"/>
              </a:gradFill>
              <a:ln w="25400">
                <a:noFill/>
              </a:ln>
              <a:effectLst>
                <a:outerShdw blurRad="1778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7"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panose="020B0503020204020204" pitchFamily="34" charset="-122"/>
                  <a:cs typeface="+mn-cs"/>
                </a:endParaRPr>
              </a:p>
            </p:txBody>
          </p:sp>
        </p:grpSp>
        <p:sp>
          <p:nvSpPr>
            <p:cNvPr id="58" name="文本框 57"/>
            <p:cNvSpPr txBox="1"/>
            <p:nvPr/>
          </p:nvSpPr>
          <p:spPr>
            <a:xfrm>
              <a:off x="4929482" y="4729942"/>
              <a:ext cx="139267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汇报人：张宇</a:t>
              </a:r>
              <a:endParaRPr kumimoji="0"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6395842" y="4718860"/>
            <a:ext cx="2019971" cy="282717"/>
            <a:chOff x="6395842" y="4718860"/>
            <a:chExt cx="2019971" cy="282717"/>
          </a:xfrm>
        </p:grpSpPr>
        <p:grpSp>
          <p:nvGrpSpPr>
            <p:cNvPr id="12" name="组合 11"/>
            <p:cNvGrpSpPr/>
            <p:nvPr/>
          </p:nvGrpSpPr>
          <p:grpSpPr>
            <a:xfrm>
              <a:off x="6395842" y="4718860"/>
              <a:ext cx="276971" cy="276971"/>
              <a:chOff x="6392770" y="4930504"/>
              <a:chExt cx="531780" cy="531780"/>
            </a:xfrm>
          </p:grpSpPr>
          <p:sp>
            <p:nvSpPr>
              <p:cNvPr id="64" name="圆角矩形 2"/>
              <p:cNvSpPr/>
              <p:nvPr/>
            </p:nvSpPr>
            <p:spPr>
              <a:xfrm>
                <a:off x="6392770" y="4930504"/>
                <a:ext cx="531780" cy="531780"/>
              </a:xfrm>
              <a:prstGeom prst="ellipse">
                <a:avLst/>
              </a:prstGeom>
              <a:gradFill>
                <a:gsLst>
                  <a:gs pos="0">
                    <a:srgbClr val="18478F"/>
                  </a:gs>
                  <a:gs pos="100000">
                    <a:srgbClr val="238DED"/>
                  </a:gs>
                </a:gsLst>
                <a:lin ang="16800000" scaled="0"/>
              </a:gradFill>
              <a:ln w="25400">
                <a:noFill/>
              </a:ln>
              <a:effectLst>
                <a:outerShdw blurRad="1778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9"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Arial"/>
                  <a:ea typeface="微软雅黑" panose="020B0503020204020204" pitchFamily="34" charset="-122"/>
                  <a:cs typeface="+mn-cs"/>
                </a:endParaRPr>
              </a:p>
            </p:txBody>
          </p:sp>
        </p:grpSp>
        <p:sp>
          <p:nvSpPr>
            <p:cNvPr id="60" name="文本框 59"/>
            <p:cNvSpPr txBox="1"/>
            <p:nvPr/>
          </p:nvSpPr>
          <p:spPr>
            <a:xfrm>
              <a:off x="6672877" y="4739967"/>
              <a:ext cx="174293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时间：</a:t>
              </a:r>
              <a:r>
                <a:rPr kumimoji="0" lang="en-US" altLang="zh-CN"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2021</a:t>
              </a:r>
              <a:r>
                <a:rPr kumimoji="0"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年</a:t>
              </a:r>
              <a:r>
                <a:rPr kumimoji="0" lang="en-US" altLang="zh-CN"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6</a:t>
              </a:r>
              <a:r>
                <a:rPr kumimoji="0" lang="zh-CN" altLang="en-US" sz="1100" b="0" i="0" u="none" strike="noStrike" kern="1200" cap="none" spc="0" normalizeH="0" baseline="0" noProof="0" dirty="0">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rPr>
                <a:t>月</a:t>
              </a:r>
            </a:p>
          </p:txBody>
        </p:sp>
      </p:grpSp>
    </p:spTree>
    <p:extLst>
      <p:ext uri="{BB962C8B-B14F-4D97-AF65-F5344CB8AC3E}">
        <p14:creationId xmlns:p14="http://schemas.microsoft.com/office/powerpoint/2010/main" val="13507699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1+#ppt_h/2"/>
                                          </p:val>
                                        </p:tav>
                                        <p:tav tm="100000">
                                          <p:val>
                                            <p:strVal val="#ppt_y"/>
                                          </p:val>
                                        </p:tav>
                                      </p:tavLst>
                                    </p:anim>
                                  </p:childTnLst>
                                </p:cTn>
                              </p:par>
                              <p:par>
                                <p:cTn id="9" presetID="2" presetClass="entr" presetSubtype="12" decel="10000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0-#ppt_w/2"/>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12" decel="10000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0-#ppt_w/2"/>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0-#ppt_w/2"/>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fill="hold"/>
                                        <p:tgtEl>
                                          <p:spTgt spid="41"/>
                                        </p:tgtEl>
                                        <p:attrNameLst>
                                          <p:attrName>ppt_x</p:attrName>
                                        </p:attrNameLst>
                                      </p:cBhvr>
                                      <p:tavLst>
                                        <p:tav tm="0">
                                          <p:val>
                                            <p:strVal val="0-#ppt_w/2"/>
                                          </p:val>
                                        </p:tav>
                                        <p:tav tm="100000">
                                          <p:val>
                                            <p:strVal val="#ppt_x"/>
                                          </p:val>
                                        </p:tav>
                                      </p:tavLst>
                                    </p:anim>
                                    <p:anim calcmode="lin" valueType="num">
                                      <p:cBhvr additive="base">
                                        <p:cTn id="24" dur="5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0-#ppt_w/2"/>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fill="hold"/>
                                        <p:tgtEl>
                                          <p:spTgt spid="43"/>
                                        </p:tgtEl>
                                        <p:attrNameLst>
                                          <p:attrName>ppt_x</p:attrName>
                                        </p:attrNameLst>
                                      </p:cBhvr>
                                      <p:tavLst>
                                        <p:tav tm="0">
                                          <p:val>
                                            <p:strVal val="0-#ppt_w/2"/>
                                          </p:val>
                                        </p:tav>
                                        <p:tav tm="100000">
                                          <p:val>
                                            <p:strVal val="#ppt_x"/>
                                          </p:val>
                                        </p:tav>
                                      </p:tavLst>
                                    </p:anim>
                                    <p:anim calcmode="lin" valueType="num">
                                      <p:cBhvr additive="base">
                                        <p:cTn id="32" dur="500" fill="hold"/>
                                        <p:tgtEl>
                                          <p:spTgt spid="43"/>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0-#ppt_w/2"/>
                                          </p:val>
                                        </p:tav>
                                        <p:tav tm="100000">
                                          <p:val>
                                            <p:strVal val="#ppt_x"/>
                                          </p:val>
                                        </p:tav>
                                      </p:tavLst>
                                    </p:anim>
                                    <p:anim calcmode="lin" valueType="num">
                                      <p:cBhvr additive="base">
                                        <p:cTn id="36" dur="500" fill="hold"/>
                                        <p:tgtEl>
                                          <p:spTgt spid="48"/>
                                        </p:tgtEl>
                                        <p:attrNameLst>
                                          <p:attrName>ppt_y</p:attrName>
                                        </p:attrNameLst>
                                      </p:cBhvr>
                                      <p:tavLst>
                                        <p:tav tm="0">
                                          <p:val>
                                            <p:strVal val="1+#ppt_h/2"/>
                                          </p:val>
                                        </p:tav>
                                        <p:tav tm="100000">
                                          <p:val>
                                            <p:strVal val="#ppt_y"/>
                                          </p:val>
                                        </p:tav>
                                      </p:tavLst>
                                    </p:anim>
                                  </p:childTnLst>
                                </p:cTn>
                              </p:par>
                              <p:par>
                                <p:cTn id="37" presetID="2" presetClass="entr" presetSubtype="12" decel="10000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anim calcmode="lin" valueType="num">
                                      <p:cBhvr additive="base">
                                        <p:cTn id="39" dur="500" fill="hold"/>
                                        <p:tgtEl>
                                          <p:spTgt spid="49"/>
                                        </p:tgtEl>
                                        <p:attrNameLst>
                                          <p:attrName>ppt_x</p:attrName>
                                        </p:attrNameLst>
                                      </p:cBhvr>
                                      <p:tavLst>
                                        <p:tav tm="0">
                                          <p:val>
                                            <p:strVal val="0-#ppt_w/2"/>
                                          </p:val>
                                        </p:tav>
                                        <p:tav tm="100000">
                                          <p:val>
                                            <p:strVal val="#ppt_x"/>
                                          </p:val>
                                        </p:tav>
                                      </p:tavLst>
                                    </p:anim>
                                    <p:anim calcmode="lin" valueType="num">
                                      <p:cBhvr additive="base">
                                        <p:cTn id="40" dur="500" fill="hold"/>
                                        <p:tgtEl>
                                          <p:spTgt spid="49"/>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0-#ppt_w/2"/>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3" decel="10000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500" fill="hold"/>
                                        <p:tgtEl>
                                          <p:spTgt spid="6"/>
                                        </p:tgtEl>
                                        <p:attrNameLst>
                                          <p:attrName>ppt_x</p:attrName>
                                        </p:attrNameLst>
                                      </p:cBhvr>
                                      <p:tavLst>
                                        <p:tav tm="0">
                                          <p:val>
                                            <p:strVal val="1+#ppt_w/2"/>
                                          </p:val>
                                        </p:tav>
                                        <p:tav tm="100000">
                                          <p:val>
                                            <p:strVal val="#ppt_x"/>
                                          </p:val>
                                        </p:tav>
                                      </p:tavLst>
                                    </p:anim>
                                    <p:anim calcmode="lin" valueType="num">
                                      <p:cBhvr additive="base">
                                        <p:cTn id="48" dur="500" fill="hold"/>
                                        <p:tgtEl>
                                          <p:spTgt spid="6"/>
                                        </p:tgtEl>
                                        <p:attrNameLst>
                                          <p:attrName>ppt_y</p:attrName>
                                        </p:attrNameLst>
                                      </p:cBhvr>
                                      <p:tavLst>
                                        <p:tav tm="0">
                                          <p:val>
                                            <p:strVal val="0-#ppt_h/2"/>
                                          </p:val>
                                        </p:tav>
                                        <p:tav tm="100000">
                                          <p:val>
                                            <p:strVal val="#ppt_y"/>
                                          </p:val>
                                        </p:tav>
                                      </p:tavLst>
                                    </p:anim>
                                  </p:childTnLst>
                                </p:cTn>
                              </p:par>
                              <p:par>
                                <p:cTn id="49" presetID="2" presetClass="entr" presetSubtype="3" decel="10000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0-#ppt_h/2"/>
                                          </p:val>
                                        </p:tav>
                                        <p:tav tm="100000">
                                          <p:val>
                                            <p:strVal val="#ppt_y"/>
                                          </p:val>
                                        </p:tav>
                                      </p:tavLst>
                                    </p:anim>
                                  </p:childTnLst>
                                </p:cTn>
                              </p:par>
                              <p:par>
                                <p:cTn id="53" presetID="2" presetClass="entr" presetSubtype="3" decel="10000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 calcmode="lin" valueType="num">
                                      <p:cBhvr additive="base">
                                        <p:cTn id="55" dur="500" fill="hold"/>
                                        <p:tgtEl>
                                          <p:spTgt spid="28"/>
                                        </p:tgtEl>
                                        <p:attrNameLst>
                                          <p:attrName>ppt_x</p:attrName>
                                        </p:attrNameLst>
                                      </p:cBhvr>
                                      <p:tavLst>
                                        <p:tav tm="0">
                                          <p:val>
                                            <p:strVal val="1+#ppt_w/2"/>
                                          </p:val>
                                        </p:tav>
                                        <p:tav tm="100000">
                                          <p:val>
                                            <p:strVal val="#ppt_x"/>
                                          </p:val>
                                        </p:tav>
                                      </p:tavLst>
                                    </p:anim>
                                    <p:anim calcmode="lin" valueType="num">
                                      <p:cBhvr additive="base">
                                        <p:cTn id="56" dur="500" fill="hold"/>
                                        <p:tgtEl>
                                          <p:spTgt spid="28"/>
                                        </p:tgtEl>
                                        <p:attrNameLst>
                                          <p:attrName>ppt_y</p:attrName>
                                        </p:attrNameLst>
                                      </p:cBhvr>
                                      <p:tavLst>
                                        <p:tav tm="0">
                                          <p:val>
                                            <p:strVal val="0-#ppt_h/2"/>
                                          </p:val>
                                        </p:tav>
                                        <p:tav tm="100000">
                                          <p:val>
                                            <p:strVal val="#ppt_y"/>
                                          </p:val>
                                        </p:tav>
                                      </p:tavLst>
                                    </p:anim>
                                  </p:childTnLst>
                                </p:cTn>
                              </p:par>
                              <p:par>
                                <p:cTn id="57" presetID="2" presetClass="entr" presetSubtype="3" decel="10000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1+#ppt_w/2"/>
                                          </p:val>
                                        </p:tav>
                                        <p:tav tm="100000">
                                          <p:val>
                                            <p:strVal val="#ppt_x"/>
                                          </p:val>
                                        </p:tav>
                                      </p:tavLst>
                                    </p:anim>
                                    <p:anim calcmode="lin" valueType="num">
                                      <p:cBhvr additive="base">
                                        <p:cTn id="60" dur="500" fill="hold"/>
                                        <p:tgtEl>
                                          <p:spTgt spid="34"/>
                                        </p:tgtEl>
                                        <p:attrNameLst>
                                          <p:attrName>ppt_y</p:attrName>
                                        </p:attrNameLst>
                                      </p:cBhvr>
                                      <p:tavLst>
                                        <p:tav tm="0">
                                          <p:val>
                                            <p:strVal val="0-#ppt_h/2"/>
                                          </p:val>
                                        </p:tav>
                                        <p:tav tm="100000">
                                          <p:val>
                                            <p:strVal val="#ppt_y"/>
                                          </p:val>
                                        </p:tav>
                                      </p:tavLst>
                                    </p:anim>
                                  </p:childTnLst>
                                </p:cTn>
                              </p:par>
                              <p:par>
                                <p:cTn id="61" presetID="2" presetClass="entr" presetSubtype="3" decel="10000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 calcmode="lin" valueType="num">
                                      <p:cBhvr additive="base">
                                        <p:cTn id="63" dur="500" fill="hold"/>
                                        <p:tgtEl>
                                          <p:spTgt spid="35"/>
                                        </p:tgtEl>
                                        <p:attrNameLst>
                                          <p:attrName>ppt_x</p:attrName>
                                        </p:attrNameLst>
                                      </p:cBhvr>
                                      <p:tavLst>
                                        <p:tav tm="0">
                                          <p:val>
                                            <p:strVal val="1+#ppt_w/2"/>
                                          </p:val>
                                        </p:tav>
                                        <p:tav tm="100000">
                                          <p:val>
                                            <p:strVal val="#ppt_x"/>
                                          </p:val>
                                        </p:tav>
                                      </p:tavLst>
                                    </p:anim>
                                    <p:anim calcmode="lin" valueType="num">
                                      <p:cBhvr additive="base">
                                        <p:cTn id="64" dur="500" fill="hold"/>
                                        <p:tgtEl>
                                          <p:spTgt spid="35"/>
                                        </p:tgtEl>
                                        <p:attrNameLst>
                                          <p:attrName>ppt_y</p:attrName>
                                        </p:attrNameLst>
                                      </p:cBhvr>
                                      <p:tavLst>
                                        <p:tav tm="0">
                                          <p:val>
                                            <p:strVal val="0-#ppt_h/2"/>
                                          </p:val>
                                        </p:tav>
                                        <p:tav tm="100000">
                                          <p:val>
                                            <p:strVal val="#ppt_y"/>
                                          </p:val>
                                        </p:tav>
                                      </p:tavLst>
                                    </p:anim>
                                  </p:childTnLst>
                                </p:cTn>
                              </p:par>
                              <p:par>
                                <p:cTn id="65" presetID="2" presetClass="entr" presetSubtype="3" decel="10000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1+#ppt_w/2"/>
                                          </p:val>
                                        </p:tav>
                                        <p:tav tm="100000">
                                          <p:val>
                                            <p:strVal val="#ppt_x"/>
                                          </p:val>
                                        </p:tav>
                                      </p:tavLst>
                                    </p:anim>
                                    <p:anim calcmode="lin" valueType="num">
                                      <p:cBhvr additive="base">
                                        <p:cTn id="68" dur="500" fill="hold"/>
                                        <p:tgtEl>
                                          <p:spTgt spid="36"/>
                                        </p:tgtEl>
                                        <p:attrNameLst>
                                          <p:attrName>ppt_y</p:attrName>
                                        </p:attrNameLst>
                                      </p:cBhvr>
                                      <p:tavLst>
                                        <p:tav tm="0">
                                          <p:val>
                                            <p:strVal val="0-#ppt_h/2"/>
                                          </p:val>
                                        </p:tav>
                                        <p:tav tm="100000">
                                          <p:val>
                                            <p:strVal val="#ppt_y"/>
                                          </p:val>
                                        </p:tav>
                                      </p:tavLst>
                                    </p:anim>
                                  </p:childTnLst>
                                </p:cTn>
                              </p:par>
                            </p:childTnLst>
                          </p:cTn>
                        </p:par>
                        <p:par>
                          <p:cTn id="69" fill="hold">
                            <p:stCondLst>
                              <p:cond delay="500"/>
                            </p:stCondLst>
                            <p:childTnLst>
                              <p:par>
                                <p:cTn id="70" presetID="41" presetClass="entr" presetSubtype="0" fill="hold" grpId="0" nodeType="afterEffect">
                                  <p:stCondLst>
                                    <p:cond delay="0"/>
                                  </p:stCondLst>
                                  <p:iterate type="lt">
                                    <p:tmPct val="10000"/>
                                  </p:iterate>
                                  <p:childTnLst>
                                    <p:set>
                                      <p:cBhvr>
                                        <p:cTn id="71" dur="1" fill="hold">
                                          <p:stCondLst>
                                            <p:cond delay="0"/>
                                          </p:stCondLst>
                                        </p:cTn>
                                        <p:tgtEl>
                                          <p:spTgt spid="9"/>
                                        </p:tgtEl>
                                        <p:attrNameLst>
                                          <p:attrName>style.visibility</p:attrName>
                                        </p:attrNameLst>
                                      </p:cBhvr>
                                      <p:to>
                                        <p:strVal val="visible"/>
                                      </p:to>
                                    </p:set>
                                    <p:anim calcmode="lin" valueType="num">
                                      <p:cBhvr>
                                        <p:cTn id="72"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73" dur="500" fill="hold"/>
                                        <p:tgtEl>
                                          <p:spTgt spid="9"/>
                                        </p:tgtEl>
                                        <p:attrNameLst>
                                          <p:attrName>ppt_y</p:attrName>
                                        </p:attrNameLst>
                                      </p:cBhvr>
                                      <p:tavLst>
                                        <p:tav tm="0">
                                          <p:val>
                                            <p:strVal val="#ppt_y"/>
                                          </p:val>
                                        </p:tav>
                                        <p:tav tm="100000">
                                          <p:val>
                                            <p:strVal val="#ppt_y"/>
                                          </p:val>
                                        </p:tav>
                                      </p:tavLst>
                                    </p:anim>
                                    <p:anim calcmode="lin" valueType="num">
                                      <p:cBhvr>
                                        <p:cTn id="74"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75"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76" dur="500" tmFilter="0,0; .5, 1; 1, 1"/>
                                        <p:tgtEl>
                                          <p:spTgt spid="9"/>
                                        </p:tgtEl>
                                      </p:cBhvr>
                                    </p:animEffect>
                                  </p:childTnLst>
                                </p:cTn>
                              </p:par>
                              <p:par>
                                <p:cTn id="77" presetID="16" presetClass="entr" presetSubtype="37" fill="hold" grpId="0" nodeType="withEffect">
                                  <p:stCondLst>
                                    <p:cond delay="500"/>
                                  </p:stCondLst>
                                  <p:childTnLst>
                                    <p:set>
                                      <p:cBhvr>
                                        <p:cTn id="78" dur="1" fill="hold">
                                          <p:stCondLst>
                                            <p:cond delay="0"/>
                                          </p:stCondLst>
                                        </p:cTn>
                                        <p:tgtEl>
                                          <p:spTgt spid="51"/>
                                        </p:tgtEl>
                                        <p:attrNameLst>
                                          <p:attrName>style.visibility</p:attrName>
                                        </p:attrNameLst>
                                      </p:cBhvr>
                                      <p:to>
                                        <p:strVal val="visible"/>
                                      </p:to>
                                    </p:set>
                                    <p:animEffect transition="in" filter="barn(outVertical)">
                                      <p:cBhvr>
                                        <p:cTn id="79" dur="500"/>
                                        <p:tgtEl>
                                          <p:spTgt spid="51"/>
                                        </p:tgtEl>
                                      </p:cBhvr>
                                    </p:animEffect>
                                  </p:childTnLst>
                                </p:cTn>
                              </p:par>
                            </p:childTnLst>
                          </p:cTn>
                        </p:par>
                        <p:par>
                          <p:cTn id="80" fill="hold">
                            <p:stCondLst>
                              <p:cond delay="1500"/>
                            </p:stCondLst>
                            <p:childTnLst>
                              <p:par>
                                <p:cTn id="81" presetID="2" presetClass="entr" presetSubtype="4" fill="hold" nodeType="afterEffect">
                                  <p:stCondLst>
                                    <p:cond delay="0"/>
                                  </p:stCondLst>
                                  <p:childTnLst>
                                    <p:set>
                                      <p:cBhvr>
                                        <p:cTn id="82" dur="1" fill="hold">
                                          <p:stCondLst>
                                            <p:cond delay="0"/>
                                          </p:stCondLst>
                                        </p:cTn>
                                        <p:tgtEl>
                                          <p:spTgt spid="13"/>
                                        </p:tgtEl>
                                        <p:attrNameLst>
                                          <p:attrName>style.visibility</p:attrName>
                                        </p:attrNameLst>
                                      </p:cBhvr>
                                      <p:to>
                                        <p:strVal val="visible"/>
                                      </p:to>
                                    </p:set>
                                    <p:anim calcmode="lin" valueType="num">
                                      <p:cBhvr additive="base">
                                        <p:cTn id="83" dur="500" fill="hold"/>
                                        <p:tgtEl>
                                          <p:spTgt spid="13"/>
                                        </p:tgtEl>
                                        <p:attrNameLst>
                                          <p:attrName>ppt_x</p:attrName>
                                        </p:attrNameLst>
                                      </p:cBhvr>
                                      <p:tavLst>
                                        <p:tav tm="0">
                                          <p:val>
                                            <p:strVal val="#ppt_x"/>
                                          </p:val>
                                        </p:tav>
                                        <p:tav tm="100000">
                                          <p:val>
                                            <p:strVal val="#ppt_x"/>
                                          </p:val>
                                        </p:tav>
                                      </p:tavLst>
                                    </p:anim>
                                    <p:anim calcmode="lin" valueType="num">
                                      <p:cBhvr additive="base">
                                        <p:cTn id="84" dur="500" fill="hold"/>
                                        <p:tgtEl>
                                          <p:spTgt spid="13"/>
                                        </p:tgtEl>
                                        <p:attrNameLst>
                                          <p:attrName>ppt_y</p:attrName>
                                        </p:attrNameLst>
                                      </p:cBhvr>
                                      <p:tavLst>
                                        <p:tav tm="0">
                                          <p:val>
                                            <p:strVal val="1+#ppt_h/2"/>
                                          </p:val>
                                        </p:tav>
                                        <p:tav tm="100000">
                                          <p:val>
                                            <p:strVal val="#ppt_y"/>
                                          </p:val>
                                        </p:tav>
                                      </p:tavLst>
                                    </p:anim>
                                  </p:childTnLst>
                                </p:cTn>
                              </p:par>
                            </p:childTnLst>
                          </p:cTn>
                        </p:par>
                        <p:par>
                          <p:cTn id="85" fill="hold">
                            <p:stCondLst>
                              <p:cond delay="2000"/>
                            </p:stCondLst>
                            <p:childTnLst>
                              <p:par>
                                <p:cTn id="86" presetID="2" presetClass="entr" presetSubtype="4" fill="hold" nodeType="afterEffect">
                                  <p:stCondLst>
                                    <p:cond delay="0"/>
                                  </p:stCondLst>
                                  <p:childTnLst>
                                    <p:set>
                                      <p:cBhvr>
                                        <p:cTn id="87" dur="1" fill="hold">
                                          <p:stCondLst>
                                            <p:cond delay="0"/>
                                          </p:stCondLst>
                                        </p:cTn>
                                        <p:tgtEl>
                                          <p:spTgt spid="14"/>
                                        </p:tgtEl>
                                        <p:attrNameLst>
                                          <p:attrName>style.visibility</p:attrName>
                                        </p:attrNameLst>
                                      </p:cBhvr>
                                      <p:to>
                                        <p:strVal val="visible"/>
                                      </p:to>
                                    </p:set>
                                    <p:anim calcmode="lin" valueType="num">
                                      <p:cBhvr additive="base">
                                        <p:cTn id="88" dur="500" fill="hold"/>
                                        <p:tgtEl>
                                          <p:spTgt spid="14"/>
                                        </p:tgtEl>
                                        <p:attrNameLst>
                                          <p:attrName>ppt_x</p:attrName>
                                        </p:attrNameLst>
                                      </p:cBhvr>
                                      <p:tavLst>
                                        <p:tav tm="0">
                                          <p:val>
                                            <p:strVal val="#ppt_x"/>
                                          </p:val>
                                        </p:tav>
                                        <p:tav tm="100000">
                                          <p:val>
                                            <p:strVal val="#ppt_x"/>
                                          </p:val>
                                        </p:tav>
                                      </p:tavLst>
                                    </p:anim>
                                    <p:anim calcmode="lin" valueType="num">
                                      <p:cBhvr additive="base">
                                        <p:cTn id="8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8"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8" grpId="0" animBg="1"/>
      <p:bldP spid="49" grpId="0" animBg="1"/>
      <p:bldP spid="50" grpId="0" animBg="1"/>
      <p:bldP spid="9"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8" y="436538"/>
            <a:ext cx="2418688"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研究背景</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01</a:t>
            </a:r>
            <a:endParaRPr lang="zh-CN" altLang="en-US" dirty="0">
              <a:latin typeface="Impact" panose="020B0806030902050204" pitchFamily="34" charset="0"/>
            </a:endParaRPr>
          </a:p>
        </p:txBody>
      </p:sp>
      <p:sp>
        <p:nvSpPr>
          <p:cNvPr id="6" name="矩形 5">
            <a:extLst>
              <a:ext uri="{FF2B5EF4-FFF2-40B4-BE49-F238E27FC236}">
                <a16:creationId xmlns:a16="http://schemas.microsoft.com/office/drawing/2014/main" id="{AA61DD25-15DA-9445-8635-3704887A512F}"/>
              </a:ext>
            </a:extLst>
          </p:cNvPr>
          <p:cNvSpPr/>
          <p:nvPr/>
        </p:nvSpPr>
        <p:spPr>
          <a:xfrm>
            <a:off x="4462658" y="1329500"/>
            <a:ext cx="7054825" cy="4613699"/>
          </a:xfrm>
          <a:prstGeom prst="rect">
            <a:avLst/>
          </a:prstGeom>
        </p:spPr>
        <p:txBody>
          <a:bodyPr wrap="square">
            <a:spAutoFit/>
          </a:bodyPr>
          <a:lstStyle/>
          <a:p>
            <a:pPr algn="just">
              <a:lnSpc>
                <a:spcPct val="150000"/>
              </a:lnSpc>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交通流理论</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是运用物理学、数学和力学等原理方法来描述交通特性的一门交叉学科</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它能够更好地解析交通物理现象及其本质</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提高道路的运营效率。</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元胞自动机 </a:t>
            </a: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(c</a:t>
            </a:r>
            <a:r>
              <a:rPr lang="en" altLang="zh-CN" b="1" dirty="0" err="1">
                <a:latin typeface="Times New Roman" panose="02020603050405020304" pitchFamily="18" charset="0"/>
                <a:ea typeface="Microsoft YaHei" panose="020B0503020204020204" pitchFamily="34" charset="-122"/>
                <a:cs typeface="Times New Roman" panose="02020603050405020304" pitchFamily="18" charset="0"/>
              </a:rPr>
              <a:t>ellular</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a</a:t>
            </a:r>
            <a:r>
              <a:rPr lang="en" altLang="zh-CN" b="1" dirty="0" err="1">
                <a:latin typeface="Times New Roman" panose="02020603050405020304" pitchFamily="18" charset="0"/>
                <a:ea typeface="Microsoft YaHei" panose="020B0503020204020204" pitchFamily="34" charset="-122"/>
                <a:cs typeface="Times New Roman" panose="02020603050405020304" pitchFamily="18" charset="0"/>
              </a:rPr>
              <a:t>utom</a:t>
            </a: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a</a:t>
            </a:r>
            <a:r>
              <a:rPr lang="en" altLang="zh-CN" b="1" dirty="0">
                <a:latin typeface="Times New Roman" panose="02020603050405020304" pitchFamily="18" charset="0"/>
                <a:ea typeface="Microsoft YaHei" panose="020B0503020204020204" pitchFamily="34" charset="-122"/>
                <a:cs typeface="Times New Roman" panose="02020603050405020304" pitchFamily="18" charset="0"/>
              </a:rPr>
              <a:t>t</a:t>
            </a:r>
            <a:r>
              <a:rPr lang="en-US" altLang="zh-CN" b="1" dirty="0">
                <a:latin typeface="Times New Roman" panose="02020603050405020304" pitchFamily="18" charset="0"/>
                <a:ea typeface="Microsoft YaHei" panose="020B0503020204020204" pitchFamily="34" charset="-122"/>
                <a:cs typeface="Times New Roman" panose="02020603050405020304" pitchFamily="18" charset="0"/>
              </a:rPr>
              <a:t>a</a:t>
            </a:r>
            <a:r>
              <a:rPr lang="en" altLang="zh-CN" b="1"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b="1" dirty="0">
                <a:latin typeface="Times New Roman" panose="02020603050405020304" pitchFamily="18" charset="0"/>
                <a:ea typeface="Microsoft YaHei" panose="020B0503020204020204" pitchFamily="34" charset="-122"/>
                <a:cs typeface="Times New Roman" panose="02020603050405020304" pitchFamily="18" charset="0"/>
              </a:rPr>
              <a:t>CA)</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是一种定义在离散时间维度上通过空间局部规则并行演化的动力学模型</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 </a:t>
            </a:r>
            <a:r>
              <a:rPr lang="en" altLang="zh-CN" dirty="0">
                <a:latin typeface="Times New Roman" panose="02020603050405020304" pitchFamily="18" charset="0"/>
                <a:ea typeface="Microsoft YaHei" panose="020B0503020204020204" pitchFamily="34" charset="-122"/>
                <a:cs typeface="Times New Roman" panose="02020603050405020304" pitchFamily="18" charset="0"/>
              </a:rPr>
              <a:t>CA</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相当于传统物理学中的近距离作用的“场”</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它是模拟非线性复杂系统的一种有效动力学工具。</a:t>
            </a: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Microsoft YaHei" panose="020B0503020204020204" pitchFamily="34" charset="-122"/>
              <a:cs typeface="Times New Roman" panose="02020603050405020304" pitchFamily="18" charset="0"/>
            </a:endParaRPr>
          </a:p>
          <a:p>
            <a:pPr algn="just">
              <a:lnSpc>
                <a:spcPct val="150000"/>
              </a:lnSpc>
            </a:pPr>
            <a:r>
              <a:rPr lang="en" altLang="zh-CN" b="1" dirty="0">
                <a:latin typeface="Times New Roman" panose="02020603050405020304" pitchFamily="18" charset="0"/>
                <a:ea typeface="Microsoft YaHei" panose="020B0503020204020204" pitchFamily="34" charset="-122"/>
                <a:cs typeface="Times New Roman" panose="02020603050405020304" pitchFamily="18" charset="0"/>
              </a:rPr>
              <a:t>CA</a:t>
            </a:r>
            <a:r>
              <a:rPr lang="zh-CN" altLang="en-US" b="1" dirty="0">
                <a:latin typeface="Times New Roman" panose="02020603050405020304" pitchFamily="18" charset="0"/>
                <a:ea typeface="Microsoft YaHei" panose="020B0503020204020204" pitchFamily="34" charset="-122"/>
                <a:cs typeface="Times New Roman" panose="02020603050405020304" pitchFamily="18" charset="0"/>
              </a:rPr>
              <a:t>动力学模型</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把交通流看作由大量粒子相互作用的复杂动力学系统</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通过对单个车辆动力学行为分析</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演化出整个物理系统的宏观性质</a:t>
            </a:r>
            <a:r>
              <a:rPr lang="en-US" altLang="zh-CN"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dirty="0">
                <a:latin typeface="Times New Roman" panose="02020603050405020304" pitchFamily="18" charset="0"/>
                <a:ea typeface="Microsoft YaHei" panose="020B0503020204020204" pitchFamily="34" charset="-122"/>
                <a:cs typeface="Times New Roman" panose="02020603050405020304" pitchFamily="18" charset="0"/>
              </a:rPr>
              <a:t>从而实现对交通中各种物理现象的规律性研究。</a:t>
            </a:r>
          </a:p>
        </p:txBody>
      </p:sp>
      <p:pic>
        <p:nvPicPr>
          <p:cNvPr id="1028" name="Picture 4">
            <a:extLst>
              <a:ext uri="{FF2B5EF4-FFF2-40B4-BE49-F238E27FC236}">
                <a16:creationId xmlns:a16="http://schemas.microsoft.com/office/drawing/2014/main" id="{0D883904-AA7F-8E48-9CE3-17707B1E51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13" r="23438"/>
          <a:stretch/>
        </p:blipFill>
        <p:spPr bwMode="auto">
          <a:xfrm>
            <a:off x="539496" y="1329500"/>
            <a:ext cx="3694176" cy="4695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138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150"/>
                            </p:stCondLst>
                            <p:childTnLst>
                              <p:par>
                                <p:cTn id="17" presetID="2" presetClass="entr" presetSubtype="8"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 calcmode="lin" valueType="num">
                                      <p:cBhvr additive="base">
                                        <p:cTn id="19" dur="500" fill="hold"/>
                                        <p:tgtEl>
                                          <p:spTgt spid="1028"/>
                                        </p:tgtEl>
                                        <p:attrNameLst>
                                          <p:attrName>ppt_x</p:attrName>
                                        </p:attrNameLst>
                                      </p:cBhvr>
                                      <p:tavLst>
                                        <p:tav tm="0">
                                          <p:val>
                                            <p:strVal val="0-#ppt_w/2"/>
                                          </p:val>
                                        </p:tav>
                                        <p:tav tm="100000">
                                          <p:val>
                                            <p:strVal val="#ppt_x"/>
                                          </p:val>
                                        </p:tav>
                                      </p:tavLst>
                                    </p:anim>
                                    <p:anim calcmode="lin" valueType="num">
                                      <p:cBhvr additive="base">
                                        <p:cTn id="20" dur="500" fill="hold"/>
                                        <p:tgtEl>
                                          <p:spTgt spid="1028"/>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8" y="436538"/>
            <a:ext cx="2418688"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研究背景</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01</a:t>
            </a:r>
            <a:endParaRPr lang="zh-CN" altLang="en-US" dirty="0">
              <a:latin typeface="Impact" panose="020B0806030902050204" pitchFamily="34" charset="0"/>
            </a:endParaRPr>
          </a:p>
        </p:txBody>
      </p:sp>
      <p:pic>
        <p:nvPicPr>
          <p:cNvPr id="7" name="图片 6">
            <a:extLst>
              <a:ext uri="{FF2B5EF4-FFF2-40B4-BE49-F238E27FC236}">
                <a16:creationId xmlns:a16="http://schemas.microsoft.com/office/drawing/2014/main" id="{D84797D7-0C35-C945-BC7C-F9758CB6BDA0}"/>
              </a:ext>
            </a:extLst>
          </p:cNvPr>
          <p:cNvPicPr>
            <a:picLocks noChangeAspect="1"/>
          </p:cNvPicPr>
          <p:nvPr/>
        </p:nvPicPr>
        <p:blipFill>
          <a:blip r:embed="rId3"/>
          <a:stretch>
            <a:fillRect/>
          </a:stretch>
        </p:blipFill>
        <p:spPr>
          <a:xfrm>
            <a:off x="6332175" y="1969257"/>
            <a:ext cx="5316071" cy="1758034"/>
          </a:xfrm>
          <a:prstGeom prst="rect">
            <a:avLst/>
          </a:prstGeom>
        </p:spPr>
      </p:pic>
      <p:sp>
        <p:nvSpPr>
          <p:cNvPr id="2" name="文本框 1">
            <a:extLst>
              <a:ext uri="{FF2B5EF4-FFF2-40B4-BE49-F238E27FC236}">
                <a16:creationId xmlns:a16="http://schemas.microsoft.com/office/drawing/2014/main" id="{1BCF04FA-3BDD-344B-BF7B-F62C0A7D6780}"/>
              </a:ext>
            </a:extLst>
          </p:cNvPr>
          <p:cNvSpPr txBox="1"/>
          <p:nvPr/>
        </p:nvSpPr>
        <p:spPr>
          <a:xfrm>
            <a:off x="7796614" y="3804857"/>
            <a:ext cx="2387192" cy="338554"/>
          </a:xfrm>
          <a:prstGeom prst="rect">
            <a:avLst/>
          </a:prstGeom>
          <a:noFill/>
        </p:spPr>
        <p:txBody>
          <a:bodyPr wrap="none" rtlCol="0">
            <a:spAutoFit/>
          </a:bodyPr>
          <a:lstStyle/>
          <a:p>
            <a:r>
              <a:rPr kumimoji="1" lang="zh-CN" altLang="en-US" sz="1600"/>
              <a:t>图</a:t>
            </a:r>
            <a:r>
              <a:rPr kumimoji="1" lang="en-US" altLang="zh-CN" sz="1600"/>
              <a:t>1</a:t>
            </a:r>
            <a:r>
              <a:rPr kumimoji="1" lang="zh-CN" altLang="en-US" sz="1600"/>
              <a:t> 高速</a:t>
            </a:r>
            <a:r>
              <a:rPr kumimoji="1" lang="zh-CN" altLang="en-US" sz="1600" dirty="0"/>
              <a:t>跟驰现象示意图</a:t>
            </a:r>
          </a:p>
        </p:txBody>
      </p:sp>
      <p:sp>
        <p:nvSpPr>
          <p:cNvPr id="3" name="矩形 2">
            <a:extLst>
              <a:ext uri="{FF2B5EF4-FFF2-40B4-BE49-F238E27FC236}">
                <a16:creationId xmlns:a16="http://schemas.microsoft.com/office/drawing/2014/main" id="{30737AF0-133D-B24B-8019-498CE162BA66}"/>
              </a:ext>
            </a:extLst>
          </p:cNvPr>
          <p:cNvSpPr/>
          <p:nvPr/>
        </p:nvSpPr>
        <p:spPr>
          <a:xfrm>
            <a:off x="543754" y="1787086"/>
            <a:ext cx="5463854" cy="2120709"/>
          </a:xfrm>
          <a:prstGeom prst="rect">
            <a:avLst/>
          </a:prstGeom>
        </p:spPr>
        <p:txBody>
          <a:bodyPr wrap="square">
            <a:spAutoFit/>
          </a:bodyPr>
          <a:lstStyle/>
          <a:p>
            <a:pPr algn="just">
              <a:lnSpc>
                <a:spcPct val="150000"/>
              </a:lnSpc>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通过</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对实测</a:t>
            </a:r>
            <a:r>
              <a:rPr kumimoji="1" lang="zh-CN" altLang="en-US" b="1" dirty="0">
                <a:latin typeface="Times New Roman" panose="02020603050405020304" pitchFamily="18" charset="0"/>
                <a:ea typeface="微软雅黑" panose="020B0503020204020204" pitchFamily="34" charset="-122"/>
                <a:cs typeface="Times New Roman" panose="02020603050405020304" pitchFamily="18" charset="0"/>
              </a:rPr>
              <a:t>交通流录像</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数据的统计分析</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发现道路上存在一些车速较高的车辆</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车速大于它与前车的车头间距</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在数据集中的小间距车辆并非都是低速行驶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其速度明显高于通常处于该密度时应有的速度</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即</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存在“高速跟驰”现象。</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a:extLst>
              <a:ext uri="{FF2B5EF4-FFF2-40B4-BE49-F238E27FC236}">
                <a16:creationId xmlns:a16="http://schemas.microsoft.com/office/drawing/2014/main" id="{0453B733-3047-EA45-BAAA-FE7E18F35876}"/>
              </a:ext>
            </a:extLst>
          </p:cNvPr>
          <p:cNvSpPr/>
          <p:nvPr/>
        </p:nvSpPr>
        <p:spPr>
          <a:xfrm>
            <a:off x="543754" y="4798346"/>
            <a:ext cx="11005118" cy="460382"/>
          </a:xfrm>
          <a:prstGeom prst="rect">
            <a:avLst/>
          </a:prstGeom>
        </p:spPr>
        <p:txBody>
          <a:bodyPr wrap="square">
            <a:spAutoFit/>
          </a:bodyPr>
          <a:lstStyle/>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rPr>
              <a:t> </a:t>
            </a:r>
            <a:r>
              <a:rPr lang="zh-CN" altLang="en-US" b="1" dirty="0">
                <a:latin typeface="Times New Roman" panose="02020603050405020304" pitchFamily="18" charset="0"/>
                <a:ea typeface="微软雅黑" panose="020B0503020204020204" pitchFamily="34" charset="-122"/>
              </a:rPr>
              <a:t>传统的交通流模型无法模拟出“高速跟驰”现象</a:t>
            </a:r>
            <a:r>
              <a:rPr lang="en-US" altLang="zh-CN" dirty="0">
                <a:latin typeface="Times New Roman" panose="02020603050405020304" pitchFamily="18" charset="0"/>
                <a:ea typeface="微软雅黑" panose="020B0503020204020204" pitchFamily="34" charset="-122"/>
              </a:rPr>
              <a:t>, </a:t>
            </a:r>
            <a:r>
              <a:rPr lang="zh-CN" altLang="en-US" dirty="0">
                <a:latin typeface="Times New Roman" panose="02020603050405020304" pitchFamily="18" charset="0"/>
                <a:ea typeface="微软雅黑" panose="020B0503020204020204" pitchFamily="34" charset="-122"/>
              </a:rPr>
              <a:t>需要新的交通模型对此物理现象进行描述和分析。</a:t>
            </a:r>
          </a:p>
        </p:txBody>
      </p:sp>
    </p:spTree>
    <p:extLst>
      <p:ext uri="{BB962C8B-B14F-4D97-AF65-F5344CB8AC3E}">
        <p14:creationId xmlns:p14="http://schemas.microsoft.com/office/powerpoint/2010/main" val="407126812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15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椭圆 19"/>
          <p:cNvSpPr/>
          <p:nvPr/>
        </p:nvSpPr>
        <p:spPr>
          <a:xfrm>
            <a:off x="2276771" y="2221458"/>
            <a:ext cx="2625430" cy="2625428"/>
          </a:xfrm>
          <a:prstGeom prst="ellipse">
            <a:avLst/>
          </a:prstGeom>
          <a:noFill/>
          <a:ln w="28575">
            <a:solidFill>
              <a:srgbClr val="1847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1" name="组合 20"/>
          <p:cNvGrpSpPr/>
          <p:nvPr/>
        </p:nvGrpSpPr>
        <p:grpSpPr>
          <a:xfrm>
            <a:off x="2581581" y="2621254"/>
            <a:ext cx="2052942" cy="1840098"/>
            <a:chOff x="4950565" y="2141272"/>
            <a:chExt cx="3094826" cy="2773962"/>
          </a:xfrm>
        </p:grpSpPr>
        <p:sp>
          <p:nvSpPr>
            <p:cNvPr id="22" name="椭圆 21"/>
            <p:cNvSpPr/>
            <p:nvPr/>
          </p:nvSpPr>
          <p:spPr>
            <a:xfrm>
              <a:off x="4950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椭圆 22"/>
            <p:cNvSpPr/>
            <p:nvPr/>
          </p:nvSpPr>
          <p:spPr>
            <a:xfrm>
              <a:off x="7893507" y="4763350"/>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0" name="组合 29"/>
          <p:cNvGrpSpPr/>
          <p:nvPr/>
        </p:nvGrpSpPr>
        <p:grpSpPr>
          <a:xfrm>
            <a:off x="2582460" y="2625347"/>
            <a:ext cx="2045906" cy="1856228"/>
            <a:chOff x="4953229" y="2141272"/>
            <a:chExt cx="3084220" cy="2798278"/>
          </a:xfrm>
        </p:grpSpPr>
        <p:sp>
          <p:nvSpPr>
            <p:cNvPr id="31" name="椭圆 30"/>
            <p:cNvSpPr/>
            <p:nvPr/>
          </p:nvSpPr>
          <p:spPr>
            <a:xfrm>
              <a:off x="4953229" y="4787666"/>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椭圆 31"/>
            <p:cNvSpPr/>
            <p:nvPr/>
          </p:nvSpPr>
          <p:spPr>
            <a:xfrm>
              <a:off x="7885565" y="2141272"/>
              <a:ext cx="151884" cy="151884"/>
            </a:xfrm>
            <a:prstGeom prst="ellipse">
              <a:avLst/>
            </a:prstGeom>
            <a:solidFill>
              <a:srgbClr val="184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3" name="矩形 32"/>
          <p:cNvSpPr/>
          <p:nvPr/>
        </p:nvSpPr>
        <p:spPr>
          <a:xfrm>
            <a:off x="5242048" y="3013501"/>
            <a:ext cx="4756904" cy="830997"/>
          </a:xfrm>
          <a:prstGeom prst="rect">
            <a:avLst/>
          </a:prstGeom>
          <a:ln>
            <a:noFill/>
          </a:ln>
        </p:spPr>
        <p:txBody>
          <a:bodyPr wrap="square">
            <a:spAutoFit/>
          </a:bodyPr>
          <a:lstStyle/>
          <a:p>
            <a:r>
              <a:rPr lang="zh-CN" altLang="en-US" sz="4800" dirty="0">
                <a:solidFill>
                  <a:srgbClr val="18478F"/>
                </a:solidFill>
                <a:latin typeface="Open Sans" panose="020B0606030504020204" pitchFamily="34" charset="0"/>
                <a:ea typeface="Open Sans" panose="020B0606030504020204" pitchFamily="34" charset="0"/>
                <a:cs typeface="Open Sans" panose="020B0606030504020204" pitchFamily="34" charset="0"/>
              </a:rPr>
              <a:t>现有模型分析</a:t>
            </a:r>
            <a:endParaRPr lang="en-US" altLang="zh-CN" sz="48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5" name="椭圆 34"/>
          <p:cNvSpPr/>
          <p:nvPr/>
        </p:nvSpPr>
        <p:spPr>
          <a:xfrm>
            <a:off x="2616618" y="2570728"/>
            <a:ext cx="1946033" cy="19460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effectLst>
                  <a:outerShdw blurRad="38100" dist="38100" dir="2700000" algn="tl">
                    <a:srgbClr val="000000">
                      <a:alpha val="43137"/>
                    </a:srgbClr>
                  </a:outerShdw>
                </a:effectLst>
                <a:latin typeface="Impact" panose="020B0806030902050204" pitchFamily="34" charset="0"/>
              </a:rPr>
              <a:t>02</a:t>
            </a:r>
            <a:endParaRPr lang="zh-CN" altLang="en-US" sz="5400" dirty="0">
              <a:effectLst>
                <a:outerShdw blurRad="38100" dist="38100" dir="2700000" algn="tl">
                  <a:srgbClr val="000000">
                    <a:alpha val="43137"/>
                  </a:srgbClr>
                </a:outerShdw>
              </a:effectLst>
              <a:latin typeface="Impact" panose="020B0806030902050204" pitchFamily="34" charset="0"/>
            </a:endParaRPr>
          </a:p>
        </p:txBody>
      </p:sp>
      <p:sp>
        <p:nvSpPr>
          <p:cNvPr id="36" name="椭圆 35"/>
          <p:cNvSpPr/>
          <p:nvPr/>
        </p:nvSpPr>
        <p:spPr>
          <a:xfrm>
            <a:off x="11268220" y="-923780"/>
            <a:ext cx="1847559" cy="1847559"/>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10492598" y="351423"/>
            <a:ext cx="572356" cy="5723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1179254" y="2141272"/>
            <a:ext cx="302456" cy="302456"/>
          </a:xfrm>
          <a:prstGeom prst="ellipse">
            <a:avLst/>
          </a:prstGeom>
          <a:gradFill>
            <a:gsLst>
              <a:gs pos="0">
                <a:schemeClr val="bg1"/>
              </a:gs>
              <a:gs pos="100000">
                <a:srgbClr val="D4D2D3"/>
              </a:gs>
            </a:gsLst>
            <a:lin ang="84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1330482" y="1257699"/>
            <a:ext cx="390938" cy="390938"/>
          </a:xfrm>
          <a:prstGeom prst="ellipse">
            <a:avLst/>
          </a:prstGeom>
          <a:gradFill>
            <a:gsLst>
              <a:gs pos="0">
                <a:srgbClr val="238DED"/>
              </a:gs>
              <a:gs pos="100000">
                <a:srgbClr val="18478F"/>
              </a:gs>
            </a:gsLst>
            <a:lin ang="7200000" scaled="0"/>
          </a:gradFill>
          <a:ln>
            <a:noFill/>
          </a:ln>
          <a:effectLst>
            <a:outerShdw blurRad="165100" dist="1016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9628149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14:presetBounceEnd="20000">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14:bounceEnd="20000">
                                          <p:cBhvr additive="base">
                                            <p:cTn id="7" dur="500" fill="hold"/>
                                            <p:tgtEl>
                                              <p:spTgt spid="36"/>
                                            </p:tgtEl>
                                            <p:attrNameLst>
                                              <p:attrName>ppt_x</p:attrName>
                                            </p:attrNameLst>
                                          </p:cBhvr>
                                          <p:tavLst>
                                            <p:tav tm="0">
                                              <p:val>
                                                <p:strVal val="1+#ppt_w/2"/>
                                              </p:val>
                                            </p:tav>
                                            <p:tav tm="100000">
                                              <p:val>
                                                <p:strVal val="#ppt_x"/>
                                              </p:val>
                                            </p:tav>
                                          </p:tavLst>
                                        </p:anim>
                                        <p:anim calcmode="lin" valueType="num" p14:bounceEnd="20000">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14:presetBounceEnd="20000">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14:bounceEnd="20000">
                                          <p:cBhvr additive="base">
                                            <p:cTn id="11" dur="500" fill="hold"/>
                                            <p:tgtEl>
                                              <p:spTgt spid="37"/>
                                            </p:tgtEl>
                                            <p:attrNameLst>
                                              <p:attrName>ppt_x</p:attrName>
                                            </p:attrNameLst>
                                          </p:cBhvr>
                                          <p:tavLst>
                                            <p:tav tm="0">
                                              <p:val>
                                                <p:strVal val="1+#ppt_w/2"/>
                                              </p:val>
                                            </p:tav>
                                            <p:tav tm="100000">
                                              <p:val>
                                                <p:strVal val="#ppt_x"/>
                                              </p:val>
                                            </p:tav>
                                          </p:tavLst>
                                        </p:anim>
                                        <p:anim calcmode="lin" valueType="num" p14:bounceEnd="20000">
                                          <p:cBhvr additive="base">
                                            <p:cTn id="12" dur="5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14:presetBounceEnd="20000">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14:bounceEnd="20000">
                                          <p:cBhvr additive="base">
                                            <p:cTn id="15" dur="500" fill="hold"/>
                                            <p:tgtEl>
                                              <p:spTgt spid="39"/>
                                            </p:tgtEl>
                                            <p:attrNameLst>
                                              <p:attrName>ppt_x</p:attrName>
                                            </p:attrNameLst>
                                          </p:cBhvr>
                                          <p:tavLst>
                                            <p:tav tm="0">
                                              <p:val>
                                                <p:strVal val="1+#ppt_w/2"/>
                                              </p:val>
                                            </p:tav>
                                            <p:tav tm="100000">
                                              <p:val>
                                                <p:strVal val="#ppt_x"/>
                                              </p:val>
                                            </p:tav>
                                          </p:tavLst>
                                        </p:anim>
                                        <p:anim calcmode="lin" valueType="num" p14:bounceEnd="20000">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14:presetBounceEnd="20000">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14:bounceEnd="20000">
                                          <p:cBhvr additive="base">
                                            <p:cTn id="19" dur="500" fill="hold"/>
                                            <p:tgtEl>
                                              <p:spTgt spid="38"/>
                                            </p:tgtEl>
                                            <p:attrNameLst>
                                              <p:attrName>ppt_x</p:attrName>
                                            </p:attrNameLst>
                                          </p:cBhvr>
                                          <p:tavLst>
                                            <p:tav tm="0">
                                              <p:val>
                                                <p:strVal val="1+#ppt_w/2"/>
                                              </p:val>
                                            </p:tav>
                                            <p:tav tm="100000">
                                              <p:val>
                                                <p:strVal val="#ppt_x"/>
                                              </p:val>
                                            </p:tav>
                                          </p:tavLst>
                                        </p:anim>
                                        <p:anim calcmode="lin" valueType="num" p14:bounceEnd="20000">
                                          <p:cBhvr additive="base">
                                            <p:cTn id="20" dur="500" fill="hold"/>
                                            <p:tgtEl>
                                              <p:spTgt spid="38"/>
                                            </p:tgtEl>
                                            <p:attrNameLst>
                                              <p:attrName>ppt_y</p:attrName>
                                            </p:attrNameLst>
                                          </p:cBhvr>
                                          <p:tavLst>
                                            <p:tav tm="0">
                                              <p:val>
                                                <p:strVal val="0-#ppt_h/2"/>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heel(1)">
                                          <p:cBhvr>
                                            <p:cTn id="23" dur="1000"/>
                                            <p:tgtEl>
                                              <p:spTgt spid="20"/>
                                            </p:tgtEl>
                                          </p:cBhvr>
                                        </p:animEffect>
                                      </p:childTnLst>
                                    </p:cTn>
                                  </p:par>
                                  <p:par>
                                    <p:cTn id="24" presetID="10" presetClass="entr" presetSubtype="0" fill="hold" nodeType="withEffect">
                                      <p:stCondLst>
                                        <p:cond delay="10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8" presetClass="emph" presetSubtype="0" repeatCount="indefinite" fill="hold" nodeType="withEffect">
                                      <p:stCondLst>
                                        <p:cond delay="1000"/>
                                      </p:stCondLst>
                                      <p:childTnLst>
                                        <p:animRot by="-21600000">
                                          <p:cBhvr>
                                            <p:cTn id="31" dur="2000" fill="hold"/>
                                            <p:tgtEl>
                                              <p:spTgt spid="30"/>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8" presetClass="emph" presetSubtype="0" repeatCount="indefinite" fill="hold" nodeType="withEffect">
                                      <p:stCondLst>
                                        <p:cond delay="1000"/>
                                      </p:stCondLst>
                                      <p:childTnLst>
                                        <p:animRot by="-21600000">
                                          <p:cBhvr>
                                            <p:cTn id="36" dur="2000" fill="hold"/>
                                            <p:tgtEl>
                                              <p:spTgt spid="21"/>
                                            </p:tgtEl>
                                            <p:attrNameLst>
                                              <p:attrName>r</p:attrName>
                                            </p:attrNameLst>
                                          </p:cBhvr>
                                        </p:animRot>
                                      </p:childTnLst>
                                    </p:cTn>
                                  </p:par>
                                  <p:par>
                                    <p:cTn id="37" presetID="53" presetClass="entr" presetSubtype="16" fill="hold" grpId="0" nodeType="withEffect">
                                      <p:stCondLst>
                                        <p:cond delay="100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animEffect transition="in" filter="fade">
                                          <p:cBhvr>
                                            <p:cTn id="4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p:bldP spid="35" grpId="0" animBg="1"/>
          <p:bldP spid="36" grpId="0" animBg="1"/>
          <p:bldP spid="37" grpId="0" animBg="1"/>
          <p:bldP spid="38" grpId="0" animBg="1"/>
          <p:bldP spid="3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1+#ppt_w/2"/>
                                              </p:val>
                                            </p:tav>
                                            <p:tav tm="100000">
                                              <p:val>
                                                <p:strVal val="#ppt_x"/>
                                              </p:val>
                                            </p:tav>
                                          </p:tavLst>
                                        </p:anim>
                                        <p:anim calcmode="lin" valueType="num">
                                          <p:cBhvr additive="base">
                                            <p:cTn id="8" dur="500" fill="hold"/>
                                            <p:tgtEl>
                                              <p:spTgt spid="36"/>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50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1+#ppt_w/2"/>
                                              </p:val>
                                            </p:tav>
                                            <p:tav tm="100000">
                                              <p:val>
                                                <p:strVal val="#ppt_x"/>
                                              </p:val>
                                            </p:tav>
                                          </p:tavLst>
                                        </p:anim>
                                        <p:anim calcmode="lin" valueType="num">
                                          <p:cBhvr additive="base">
                                            <p:cTn id="16" dur="500" fill="hold"/>
                                            <p:tgtEl>
                                              <p:spTgt spid="39"/>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1+#ppt_w/2"/>
                                              </p:val>
                                            </p:tav>
                                            <p:tav tm="100000">
                                              <p:val>
                                                <p:strVal val="#ppt_x"/>
                                              </p:val>
                                            </p:tav>
                                          </p:tavLst>
                                        </p:anim>
                                        <p:anim calcmode="lin" valueType="num">
                                          <p:cBhvr additive="base">
                                            <p:cTn id="20" dur="500" fill="hold"/>
                                            <p:tgtEl>
                                              <p:spTgt spid="38"/>
                                            </p:tgtEl>
                                            <p:attrNameLst>
                                              <p:attrName>ppt_y</p:attrName>
                                            </p:attrNameLst>
                                          </p:cBhvr>
                                          <p:tavLst>
                                            <p:tav tm="0">
                                              <p:val>
                                                <p:strVal val="0-#ppt_h/2"/>
                                              </p:val>
                                            </p:tav>
                                            <p:tav tm="100000">
                                              <p:val>
                                                <p:strVal val="#ppt_y"/>
                                              </p:val>
                                            </p:tav>
                                          </p:tavLst>
                                        </p:anim>
                                      </p:childTnLst>
                                    </p:cTn>
                                  </p:par>
                                  <p:par>
                                    <p:cTn id="21" presetID="21" presetClass="entr" presetSubtype="1"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heel(1)">
                                          <p:cBhvr>
                                            <p:cTn id="23" dur="1000"/>
                                            <p:tgtEl>
                                              <p:spTgt spid="20"/>
                                            </p:tgtEl>
                                          </p:cBhvr>
                                        </p:animEffect>
                                      </p:childTnLst>
                                    </p:cTn>
                                  </p:par>
                                  <p:par>
                                    <p:cTn id="24" presetID="10" presetClass="entr" presetSubtype="0" fill="hold" nodeType="withEffect">
                                      <p:stCondLst>
                                        <p:cond delay="10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ntr" presetSubtype="0" fill="hold" nodeType="withEffect">
                                      <p:stCondLst>
                                        <p:cond delay="10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8" presetClass="emph" presetSubtype="0" repeatCount="indefinite" fill="hold" nodeType="withEffect">
                                      <p:stCondLst>
                                        <p:cond delay="1000"/>
                                      </p:stCondLst>
                                      <p:childTnLst>
                                        <p:animRot by="-21600000">
                                          <p:cBhvr>
                                            <p:cTn id="31" dur="2000" fill="hold"/>
                                            <p:tgtEl>
                                              <p:spTgt spid="30"/>
                                            </p:tgtEl>
                                            <p:attrNameLst>
                                              <p:attrName>r</p:attrName>
                                            </p:attrNameLst>
                                          </p:cBhvr>
                                        </p:animRot>
                                      </p:childTnLst>
                                    </p:cTn>
                                  </p:par>
                                  <p:par>
                                    <p:cTn id="32" presetID="10" presetClass="entr" presetSubtype="0" fill="hold" nodeType="withEffect">
                                      <p:stCondLst>
                                        <p:cond delay="10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8" presetClass="emph" presetSubtype="0" repeatCount="indefinite" fill="hold" nodeType="withEffect">
                                      <p:stCondLst>
                                        <p:cond delay="1000"/>
                                      </p:stCondLst>
                                      <p:childTnLst>
                                        <p:animRot by="-21600000">
                                          <p:cBhvr>
                                            <p:cTn id="36" dur="2000" fill="hold"/>
                                            <p:tgtEl>
                                              <p:spTgt spid="21"/>
                                            </p:tgtEl>
                                            <p:attrNameLst>
                                              <p:attrName>r</p:attrName>
                                            </p:attrNameLst>
                                          </p:cBhvr>
                                        </p:animRot>
                                      </p:childTnLst>
                                    </p:cTn>
                                  </p:par>
                                  <p:par>
                                    <p:cTn id="37" presetID="53" presetClass="entr" presetSubtype="16" fill="hold" grpId="0" nodeType="withEffect">
                                      <p:stCondLst>
                                        <p:cond delay="1000"/>
                                      </p:stCondLst>
                                      <p:childTnLst>
                                        <p:set>
                                          <p:cBhvr>
                                            <p:cTn id="38" dur="1" fill="hold">
                                              <p:stCondLst>
                                                <p:cond delay="0"/>
                                              </p:stCondLst>
                                            </p:cTn>
                                            <p:tgtEl>
                                              <p:spTgt spid="35"/>
                                            </p:tgtEl>
                                            <p:attrNameLst>
                                              <p:attrName>style.visibility</p:attrName>
                                            </p:attrNameLst>
                                          </p:cBhvr>
                                          <p:to>
                                            <p:strVal val="visible"/>
                                          </p:to>
                                        </p:set>
                                        <p:anim calcmode="lin" valueType="num">
                                          <p:cBhvr>
                                            <p:cTn id="39" dur="500" fill="hold"/>
                                            <p:tgtEl>
                                              <p:spTgt spid="35"/>
                                            </p:tgtEl>
                                            <p:attrNameLst>
                                              <p:attrName>ppt_w</p:attrName>
                                            </p:attrNameLst>
                                          </p:cBhvr>
                                          <p:tavLst>
                                            <p:tav tm="0">
                                              <p:val>
                                                <p:fltVal val="0"/>
                                              </p:val>
                                            </p:tav>
                                            <p:tav tm="100000">
                                              <p:val>
                                                <p:strVal val="#ppt_w"/>
                                              </p:val>
                                            </p:tav>
                                          </p:tavLst>
                                        </p:anim>
                                        <p:anim calcmode="lin" valueType="num">
                                          <p:cBhvr>
                                            <p:cTn id="40" dur="500" fill="hold"/>
                                            <p:tgtEl>
                                              <p:spTgt spid="35"/>
                                            </p:tgtEl>
                                            <p:attrNameLst>
                                              <p:attrName>ppt_h</p:attrName>
                                            </p:attrNameLst>
                                          </p:cBhvr>
                                          <p:tavLst>
                                            <p:tav tm="0">
                                              <p:val>
                                                <p:fltVal val="0"/>
                                              </p:val>
                                            </p:tav>
                                            <p:tav tm="100000">
                                              <p:val>
                                                <p:strVal val="#ppt_h"/>
                                              </p:val>
                                            </p:tav>
                                          </p:tavLst>
                                        </p:anim>
                                        <p:animEffect transition="in" filter="fade">
                                          <p:cBhvr>
                                            <p:cTn id="41" dur="500"/>
                                            <p:tgtEl>
                                              <p:spTgt spid="35"/>
                                            </p:tgtEl>
                                          </p:cBhvr>
                                        </p:animEffect>
                                      </p:childTnLst>
                                    </p:cTn>
                                  </p:par>
                                  <p:par>
                                    <p:cTn id="42" presetID="53" presetClass="entr" presetSubtype="16" fill="hold" grpId="0" nodeType="withEffect">
                                      <p:stCondLst>
                                        <p:cond delay="1500"/>
                                      </p:stCondLst>
                                      <p:childTnLst>
                                        <p:set>
                                          <p:cBhvr>
                                            <p:cTn id="43" dur="1" fill="hold">
                                              <p:stCondLst>
                                                <p:cond delay="0"/>
                                              </p:stCondLst>
                                            </p:cTn>
                                            <p:tgtEl>
                                              <p:spTgt spid="33"/>
                                            </p:tgtEl>
                                            <p:attrNameLst>
                                              <p:attrName>style.visibility</p:attrName>
                                            </p:attrNameLst>
                                          </p:cBhvr>
                                          <p:to>
                                            <p:strVal val="visible"/>
                                          </p:to>
                                        </p:set>
                                        <p:anim calcmode="lin" valueType="num">
                                          <p:cBhvr>
                                            <p:cTn id="44" dur="500" fill="hold"/>
                                            <p:tgtEl>
                                              <p:spTgt spid="33"/>
                                            </p:tgtEl>
                                            <p:attrNameLst>
                                              <p:attrName>ppt_w</p:attrName>
                                            </p:attrNameLst>
                                          </p:cBhvr>
                                          <p:tavLst>
                                            <p:tav tm="0">
                                              <p:val>
                                                <p:fltVal val="0"/>
                                              </p:val>
                                            </p:tav>
                                            <p:tav tm="100000">
                                              <p:val>
                                                <p:strVal val="#ppt_w"/>
                                              </p:val>
                                            </p:tav>
                                          </p:tavLst>
                                        </p:anim>
                                        <p:anim calcmode="lin" valueType="num">
                                          <p:cBhvr>
                                            <p:cTn id="45" dur="500" fill="hold"/>
                                            <p:tgtEl>
                                              <p:spTgt spid="33"/>
                                            </p:tgtEl>
                                            <p:attrNameLst>
                                              <p:attrName>ppt_h</p:attrName>
                                            </p:attrNameLst>
                                          </p:cBhvr>
                                          <p:tavLst>
                                            <p:tav tm="0">
                                              <p:val>
                                                <p:fltVal val="0"/>
                                              </p:val>
                                            </p:tav>
                                            <p:tav tm="100000">
                                              <p:val>
                                                <p:strVal val="#ppt_h"/>
                                              </p:val>
                                            </p:tav>
                                          </p:tavLst>
                                        </p:anim>
                                        <p:animEffect transition="in" filter="fade">
                                          <p:cBhvr>
                                            <p:cTn id="46" dur="500"/>
                                            <p:tgtEl>
                                              <p:spTgt spid="33"/>
                                            </p:tgtEl>
                                          </p:cBhvr>
                                        </p:animEffect>
                                      </p:childTnLst>
                                    </p:cTn>
                                  </p:par>
                                  <p:par>
                                    <p:cTn id="47" presetID="22" presetClass="entr" presetSubtype="8" fill="hold" grpId="0" nodeType="withEffect">
                                      <p:stCondLst>
                                        <p:cond delay="175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p:bldP spid="34" grpId="0"/>
          <p:bldP spid="35" grpId="0" animBg="1"/>
          <p:bldP spid="36" grpId="0" animBg="1"/>
          <p:bldP spid="37" grpId="0" animBg="1"/>
          <p:bldP spid="38" grpId="0" animBg="1"/>
          <p:bldP spid="39"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fc0cac6-233e-11eb-91c8-ba4b3ea4a575" descr="ffc0cac6-233e-11eb-91c8-ba4b3ea4a575">
            <a:hlinkClick r:id="" action="ppaction://media"/>
            <a:extLst>
              <a:ext uri="{FF2B5EF4-FFF2-40B4-BE49-F238E27FC236}">
                <a16:creationId xmlns:a16="http://schemas.microsoft.com/office/drawing/2014/main" id="{71AB4B7B-2E9E-A349-B1F9-00356F52F9A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4602" y="4791144"/>
            <a:ext cx="11211881" cy="1846780"/>
          </a:xfrm>
          <a:prstGeom prst="rect">
            <a:avLst/>
          </a:prstGeom>
        </p:spPr>
      </p:pic>
      <p:sp>
        <p:nvSpPr>
          <p:cNvPr id="53" name="矩形 52">
            <a:extLst>
              <a:ext uri="{FF2B5EF4-FFF2-40B4-BE49-F238E27FC236}">
                <a16:creationId xmlns:a16="http://schemas.microsoft.com/office/drawing/2014/main" id="{343084DC-9E30-DA49-BC5A-FB36A281FAB8}"/>
              </a:ext>
            </a:extLst>
          </p:cNvPr>
          <p:cNvSpPr/>
          <p:nvPr/>
        </p:nvSpPr>
        <p:spPr>
          <a:xfrm>
            <a:off x="1727418" y="436538"/>
            <a:ext cx="2418688" cy="461665"/>
          </a:xfrm>
          <a:prstGeom prst="rect">
            <a:avLst/>
          </a:prstGeom>
        </p:spPr>
        <p:txBody>
          <a:bodyPr wrap="square">
            <a:spAutoFit/>
          </a:bodyPr>
          <a:lstStyle/>
          <a:p>
            <a:r>
              <a:rPr lang="en-US" altLang="zh-CN" sz="2400">
                <a:solidFill>
                  <a:srgbClr val="18478F"/>
                </a:solidFill>
                <a:latin typeface="Open Sans" panose="020B0606030504020204" pitchFamily="34" charset="0"/>
                <a:ea typeface="Open Sans" panose="020B0606030504020204" pitchFamily="34" charset="0"/>
                <a:cs typeface="Open Sans" panose="020B0606030504020204" pitchFamily="34" charset="0"/>
              </a:rPr>
              <a:t>NaSch</a:t>
            </a:r>
            <a:r>
              <a:rPr lang="zh-CN" altLang="en-US" sz="2400">
                <a:solidFill>
                  <a:srgbClr val="18478F"/>
                </a:solidFill>
                <a:latin typeface="Open Sans" panose="020B0606030504020204" pitchFamily="34" charset="0"/>
                <a:ea typeface="Open Sans" panose="020B0606030504020204" pitchFamily="34" charset="0"/>
                <a:cs typeface="Open Sans" panose="020B0606030504020204" pitchFamily="34" charset="0"/>
              </a:rPr>
              <a:t> 模型</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3784369"/>
              </a:xfrm>
              <a:prstGeom prst="rect">
                <a:avLst/>
              </a:prstGeom>
            </p:spPr>
            <p:txBody>
              <a:bodyPr wrap="square">
                <a:spAutoFit/>
              </a:bodyPr>
              <a:lstStyle/>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1992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年</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Nagle</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和</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Schreckenberg</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提出了著名的</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NaSch</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模型，在这一模型中，时间、空间以及速度都被离散化，道路被划分为离散的格子（即元胞），每个元胞都是空的，或者被一辆车占据，每辆车的速度可以取</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1,2,…,</m:t>
                    </m:r>
                    <m:sSub>
                      <m:sSubPr>
                        <m:ctrlPr>
                          <a:rPr lang="en-US"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oMath>
                </a14:m>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为最大速度。在时间步增加的过程中，模型按照如下规则进行演化。</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加速：</a:t>
                </a:r>
                <a14:m>
                  <m:oMath xmlns:m="http://schemas.openxmlformats.org/officeDocument/2006/math">
                    <m:sSub>
                      <m:sSubPr>
                        <m:ctrlPr>
                          <a:rPr lang="en"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r>
                      <a:rPr lang="en" altLang="zh-CN" dirty="0">
                        <a:latin typeface="Times New Roman" panose="02020603050405020304" pitchFamily="18" charset="0"/>
                        <a:ea typeface="微软雅黑" panose="020B0503020204020204" pitchFamily="34" charset="-122"/>
                        <a:cs typeface="Times New Roman" panose="02020603050405020304" pitchFamily="18" charset="0"/>
                      </a:rPr>
                      <m:t>→</m:t>
                    </m:r>
                    <m:func>
                      <m:func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funcPr>
                      <m:fName>
                        <m:r>
                          <m:rPr>
                            <m:sty m:val="p"/>
                          </m:rPr>
                          <a:rPr lang="en-US" altLang="zh-CN" dirty="0">
                            <a:latin typeface="Times New Roman" panose="02020603050405020304" pitchFamily="18" charset="0"/>
                            <a:ea typeface="微软雅黑" panose="020B0503020204020204" pitchFamily="34" charset="-122"/>
                            <a:cs typeface="Times New Roman" panose="02020603050405020304" pitchFamily="18" charset="0"/>
                          </a:rPr>
                          <m:t>min</m:t>
                        </m:r>
                      </m:fName>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𝑚𝑎𝑥</m:t>
                            </m:r>
                          </m:sub>
                        </m:s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e>
                    </m:func>
                  </m:oMath>
                </a14:m>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直观上的解释是若能加速则速度加一，反应了司机倾向于以尽可能大的速度行驶的特点。</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安全防护：</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en"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r>
                      <a:rPr lang="en" altLang="zh-CN" dirty="0">
                        <a:latin typeface="Times New Roman" panose="02020603050405020304" pitchFamily="18" charset="0"/>
                        <a:ea typeface="微软雅黑" panose="020B0503020204020204" pitchFamily="34" charset="-122"/>
                        <a:cs typeface="Times New Roman" panose="02020603050405020304" pitchFamily="18" charset="0"/>
                      </a:rPr>
                      <m:t>→</m:t>
                    </m:r>
                    <m:func>
                      <m:func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funcPr>
                      <m:fName>
                        <m:r>
                          <m:rPr>
                            <m:sty m:val="p"/>
                          </m:rPr>
                          <a:rPr lang="en-US" altLang="zh-CN" dirty="0">
                            <a:latin typeface="Times New Roman" panose="02020603050405020304" pitchFamily="18" charset="0"/>
                            <a:ea typeface="微软雅黑" panose="020B0503020204020204" pitchFamily="34" charset="-122"/>
                            <a:cs typeface="Times New Roman" panose="02020603050405020304" pitchFamily="18" charset="0"/>
                          </a:rPr>
                          <m:t>min</m:t>
                        </m:r>
                      </m:fName>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e>
                    </m:func>
                  </m:oMath>
                </a14:m>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以确保车辆不会与前车发生碰撞。</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随机慢化：以随机概率</a:t>
                </a:r>
                <a14:m>
                  <m:oMath xmlns:m="http://schemas.openxmlformats.org/officeDocument/2006/math">
                    <m:r>
                      <a:rPr lang="en" altLang="zh-CN" dirty="0">
                        <a:latin typeface="Times New Roman" panose="02020603050405020304" pitchFamily="18" charset="0"/>
                        <a:ea typeface="微软雅黑" panose="020B0503020204020204" pitchFamily="34" charset="-122"/>
                        <a:cs typeface="Times New Roman" panose="02020603050405020304" pitchFamily="18" charset="0"/>
                      </a:rPr>
                      <m:t>𝑝</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令</a:t>
                </a:r>
                <a14:m>
                  <m:oMath xmlns:m="http://schemas.openxmlformats.org/officeDocument/2006/math">
                    <m:sSub>
                      <m:sSubPr>
                        <m:ctrlPr>
                          <a:rPr lang="en"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r>
                      <a:rPr lang="en" altLang="zh-CN" dirty="0">
                        <a:latin typeface="Times New Roman" panose="02020603050405020304" pitchFamily="18" charset="0"/>
                        <a:ea typeface="微软雅黑" panose="020B0503020204020204" pitchFamily="34" charset="-122"/>
                        <a:cs typeface="Times New Roman" panose="02020603050405020304" pitchFamily="18" charset="0"/>
                      </a:rPr>
                      <m:t>→</m:t>
                    </m:r>
                    <m:func>
                      <m:func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funcPr>
                      <m:fName>
                        <m:r>
                          <m:rPr>
                            <m:sty m:val="p"/>
                          </m:rPr>
                          <a:rPr lang="en-US" altLang="zh-CN" dirty="0">
                            <a:latin typeface="Times New Roman" panose="02020603050405020304" pitchFamily="18" charset="0"/>
                            <a:ea typeface="微软雅黑" panose="020B0503020204020204" pitchFamily="34" charset="-122"/>
                            <a:cs typeface="Times New Roman" panose="02020603050405020304" pitchFamily="18" charset="0"/>
                          </a:rPr>
                          <m:t>min</m:t>
                        </m:r>
                      </m:fName>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−1</m:t>
                        </m:r>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r>
                          <a:rPr lang="zh-CN" altLang="en-US" dirty="0">
                            <a:latin typeface="Times New Roman" panose="02020603050405020304" pitchFamily="18" charset="0"/>
                            <a:ea typeface="微软雅黑" panose="020B0503020204020204" pitchFamily="34" charset="-122"/>
                            <a:cs typeface="Times New Roman" panose="02020603050405020304" pitchFamily="18" charset="0"/>
                          </a:rPr>
                          <m:t> </m:t>
                        </m:r>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0</m:t>
                        </m:r>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e>
                    </m:func>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 </m:t>
                    </m:r>
                  </m:oMath>
                </a14:m>
                <a:r>
                  <a:rPr lang="zh-CN" altLang="e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该规则用来体现驾驶人的行为差异，这样既可以反映随机加速行为，又可以反映减速过程中的过度反应行为。这一规则也是堵塞自发产生的至关重要因素。</a:t>
                </a: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位置更新：</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en"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𝑋</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r>
                      <a:rPr lang="en" altLang="zh-CN" dirty="0">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𝑋</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en-US" altLang="zh-CN" dirty="0">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𝑉</m:t>
                        </m:r>
                      </m:e>
                      <m:sub>
                        <m:r>
                          <a:rPr lang="en-US" altLang="zh-CN" dirty="0">
                            <a:latin typeface="Times New Roman" panose="02020603050405020304" pitchFamily="18" charset="0"/>
                            <a:ea typeface="微软雅黑" panose="020B0503020204020204" pitchFamily="34" charset="-122"/>
                            <a:cs typeface="Times New Roman" panose="02020603050405020304" pitchFamily="18" charset="0"/>
                          </a:rPr>
                          <m:t>𝑛</m:t>
                        </m:r>
                      </m:sub>
                    </m:sSub>
                  </m:oMath>
                </a14:m>
                <a:r>
                  <a:rPr lang="zh-CN" altLang="e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车辆按照更新后的速度继续向前移动。</a:t>
                </a: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3784369"/>
              </a:xfrm>
              <a:prstGeom prst="rect">
                <a:avLst/>
              </a:prstGeom>
              <a:blipFill>
                <a:blip r:embed="rId6"/>
                <a:stretch>
                  <a:fillRect l="-453" r="-453" b="-16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77677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30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5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4"/>
                </p:tgtEl>
              </p:cMediaNode>
            </p:vide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4"/>
                                        </p:tgtEl>
                                      </p:cBhvr>
                                    </p:cmd>
                                  </p:childTnLst>
                                </p:cTn>
                              </p:par>
                            </p:childTnLst>
                          </p:cTn>
                        </p:par>
                      </p:childTnLst>
                    </p:cTn>
                  </p:par>
                </p:childTnLst>
              </p:cTn>
              <p:nextCondLst>
                <p:cond evt="onClick" delay="0">
                  <p:tgtEl>
                    <p:spTgt spid="4"/>
                  </p:tgtEl>
                </p:cond>
              </p:nextCondLst>
            </p:seq>
          </p:childTnLst>
        </p:cTn>
      </p:par>
    </p:tnLst>
    <p:bldLst>
      <p:bldP spid="53" grpId="0"/>
      <p:bldP spid="54"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双车道</a:t>
            </a:r>
            <a:r>
              <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STCA</a:t>
            </a:r>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模型</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4238212"/>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在交通流理论中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NaSch</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模型是一个重要的交 通流动力学模型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但是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NaSch</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模型是单车道模型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无法模拟出道路上驾驶员换道行为。</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Chowdhury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在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NaSch</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模型的基础上</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引入了换道规则</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建立了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交通动力学模型。</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双车道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STCA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的演化过程中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将每个 演化时间划分为两个时间步</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p>
              <a:p>
                <a:pPr marL="285750" indent="-285750" algn="just">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个时间步内</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车辆按照设定的换道规则完成换道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p>
              <a:p>
                <a:pPr marL="285750" indent="-285750" algn="just">
                  <a:lnSpc>
                    <a:spcPct val="150000"/>
                  </a:lnSpc>
                  <a:buFont typeface="Arial" panose="020B0604020202020204" pitchFamily="34" charset="0"/>
                  <a:buChar cha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第 </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个时间步内</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换道后按照单车道 </a:t>
                </a:r>
                <a:r>
                  <a:rPr lang="en" altLang="zh-CN" dirty="0" err="1">
                    <a:latin typeface="Times New Roman" panose="02020603050405020304" pitchFamily="18" charset="0"/>
                    <a:ea typeface="微软雅黑" panose="020B0503020204020204" pitchFamily="34" charset="-122"/>
                    <a:cs typeface="Times New Roman" panose="02020603050405020304" pitchFamily="18" charset="0"/>
                  </a:rPr>
                  <a:t>NaSch</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模型规则进行速度和位置的更新。</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其中</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第一个时间步换道规则需满足以下两个先决条件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gn="just">
                  <a:lnSpc>
                    <a:spcPct val="150000"/>
                  </a:lnSpc>
                  <a:buAutoNum type="arabicParen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换道动机</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当前车道的驾驶条件无法 满足驾驶员的驾驶需求</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此时如果旁道上的道路行驶条件优于当前车道上的行驶条件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当前车辆会以</a:t>
                </a:r>
                <a14:m>
                  <m:oMath xmlns:m="http://schemas.openxmlformats.org/officeDocument/2006/math">
                    <m:sSub>
                      <m:sSubPr>
                        <m:ctrlPr>
                          <a:rPr lang="en-US" altLang="zh-CN">
                            <a:latin typeface="Times New Roman" panose="02020603050405020304" pitchFamily="18" charset="0"/>
                            <a:ea typeface="微软雅黑" panose="020B0503020204020204" pitchFamily="34" charset="-122"/>
                            <a:cs typeface="Times New Roman" panose="02020603050405020304" pitchFamily="18" charset="0"/>
                          </a:rPr>
                        </m:ctrlPr>
                      </m:sSubPr>
                      <m:e>
                        <m:r>
                          <m:rPr>
                            <m:sty m:val="p"/>
                          </m:rPr>
                          <a:rPr lang="en-US" altLang="zh-CN">
                            <a:latin typeface="Times New Roman" panose="02020603050405020304" pitchFamily="18" charset="0"/>
                            <a:ea typeface="微软雅黑" panose="020B0503020204020204" pitchFamily="34" charset="-122"/>
                            <a:cs typeface="Times New Roman" panose="02020603050405020304" pitchFamily="18" charset="0"/>
                          </a:rPr>
                          <m:t>p</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𝑐h𝑎𝑛𝑔𝑒</m:t>
                        </m:r>
                      </m:sub>
                    </m:sSub>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概率进行换道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p>
              <a:p>
                <a:pPr marL="342900" indent="-342900" algn="just">
                  <a:lnSpc>
                    <a:spcPct val="150000"/>
                  </a:lnSpc>
                  <a:buAutoNum type="arabicParenR"/>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安全条件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换道过程中对 自身车辆以及其他车辆是安全的。</a:t>
                </a:r>
              </a:p>
              <a:p>
                <a:pPr algn="just">
                  <a:lnSpc>
                    <a:spcPct val="150000"/>
                  </a:lnSpc>
                </a:pPr>
                <a:endParaRPr kumimoji="1" lang="en-US" altLang="zh-CN" dirty="0">
                  <a:latin typeface="Times New Roman" panose="02020603050405020304" pitchFamily="18" charset="0"/>
                  <a:cs typeface="Times New Roman" panose="02020603050405020304" pitchFamily="18" charset="0"/>
                </a:endParaRP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4238212"/>
              </a:xfrm>
              <a:prstGeom prst="rect">
                <a:avLst/>
              </a:prstGeom>
              <a:blipFill>
                <a:blip r:embed="rId3"/>
                <a:stretch>
                  <a:fillRect l="-453" r="-4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442494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40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343084DC-9E30-DA49-BC5A-FB36A281FAB8}"/>
              </a:ext>
            </a:extLst>
          </p:cNvPr>
          <p:cNvSpPr/>
          <p:nvPr/>
        </p:nvSpPr>
        <p:spPr>
          <a:xfrm>
            <a:off x="1727417" y="436538"/>
            <a:ext cx="2826827" cy="461665"/>
          </a:xfrm>
          <a:prstGeom prst="rect">
            <a:avLst/>
          </a:prstGeom>
        </p:spPr>
        <p:txBody>
          <a:bodyPr wrap="square">
            <a:spAutoFit/>
          </a:bodyPr>
          <a:lstStyle/>
          <a:p>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双车道</a:t>
            </a:r>
            <a:r>
              <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STCA</a:t>
            </a:r>
            <a:r>
              <a:rPr lang="zh-CN" altLang="en-US" sz="2400" dirty="0">
                <a:solidFill>
                  <a:srgbClr val="18478F"/>
                </a:solidFill>
                <a:latin typeface="Open Sans" panose="020B0606030504020204" pitchFamily="34" charset="0"/>
                <a:ea typeface="Open Sans" panose="020B0606030504020204" pitchFamily="34" charset="0"/>
                <a:cs typeface="Open Sans" panose="020B0606030504020204" pitchFamily="34" charset="0"/>
              </a:rPr>
              <a:t>模型</a:t>
            </a:r>
            <a:endParaRPr lang="en-US" altLang="zh-CN" sz="2400" dirty="0">
              <a:solidFill>
                <a:srgbClr val="18478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4" name="椭圆 53">
            <a:extLst>
              <a:ext uri="{FF2B5EF4-FFF2-40B4-BE49-F238E27FC236}">
                <a16:creationId xmlns:a16="http://schemas.microsoft.com/office/drawing/2014/main" id="{43B5202C-FD54-7E4B-97BF-0439ED86B858}"/>
              </a:ext>
            </a:extLst>
          </p:cNvPr>
          <p:cNvSpPr/>
          <p:nvPr/>
        </p:nvSpPr>
        <p:spPr>
          <a:xfrm>
            <a:off x="444500" y="220076"/>
            <a:ext cx="614233" cy="614233"/>
          </a:xfrm>
          <a:prstGeom prst="ellipse">
            <a:avLst/>
          </a:prstGeom>
          <a:gradFill>
            <a:gsLst>
              <a:gs pos="0">
                <a:srgbClr val="238DED"/>
              </a:gs>
              <a:gs pos="100000">
                <a:srgbClr val="18478F"/>
              </a:gs>
            </a:gsLst>
            <a:lin ang="8400000" scaled="0"/>
          </a:gradFill>
          <a:ln>
            <a:noFill/>
          </a:ln>
          <a:effectLst>
            <a:outerShdw blurRad="177800" dist="101600" dir="72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panose="020B0806030902050204" pitchFamily="34" charset="0"/>
              </a:rPr>
              <a:t>02</a:t>
            </a:r>
            <a:endParaRPr lang="zh-CN" altLang="en-US" dirty="0">
              <a:latin typeface="Impact" panose="020B0806030902050204" pitchFamily="34" charset="0"/>
            </a:endParaRPr>
          </a:p>
        </p:txBody>
      </p:sp>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DCA76759-EC6A-864D-81FA-08F438B382E0}"/>
                  </a:ext>
                </a:extLst>
              </p:cNvPr>
              <p:cNvSpPr/>
              <p:nvPr/>
            </p:nvSpPr>
            <p:spPr>
              <a:xfrm>
                <a:off x="444500" y="1329066"/>
                <a:ext cx="11211881" cy="4023602"/>
              </a:xfrm>
              <a:prstGeom prst="rect">
                <a:avLst/>
              </a:prstGeom>
            </p:spPr>
            <p:txBody>
              <a:bodyPr wrap="square">
                <a:spAutoFit/>
              </a:bodyPr>
              <a:lstStyle/>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根据上述换道规则的描述</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对于如图所示的右车道中车辆 </a:t>
                </a:r>
                <a:r>
                  <a:rPr lang="en" altLang="zh-CN" dirty="0">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对应的 换道条件如下</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换道动机</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d>
                      <m:d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d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d>
                    <m:r>
                      <a:rPr lang="en-US" altLang="zh-CN">
                        <a:latin typeface="Times New Roman" panose="02020603050405020304" pitchFamily="18" charset="0"/>
                        <a:ea typeface="微软雅黑" panose="020B0503020204020204" pitchFamily="34" charset="-122"/>
                        <a:cs typeface="Times New Roman" panose="02020603050405020304" pitchFamily="18" charset="0"/>
                      </a:rPr>
                      <m:t>&lt;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d>
                      <m:d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dPr>
                      <m:e>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d>
                          <m:d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d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d>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e>
                    </m:d>
                  </m:oMath>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m:rPr>
                            <m:nor/>
                          </m:rPr>
                          <a:rPr lang="en-US" altLang="zh-CN">
                            <a:latin typeface="Times New Roman" panose="02020603050405020304" pitchFamily="18" charset="0"/>
                            <a:ea typeface="微软雅黑" panose="020B0503020204020204" pitchFamily="34" charset="-122"/>
                            <a:cs typeface="Times New Roman" panose="02020603050405020304" pitchFamily="18" charset="0"/>
                          </a:rPr>
                          <m:t>other</m:t>
                        </m:r>
                      </m:sub>
                    </m:sSub>
                    <m:d>
                      <m:d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d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d>
                    <m:r>
                      <a:rPr lang="en-US" altLang="zh-CN">
                        <a:latin typeface="Times New Roman" panose="02020603050405020304" pitchFamily="18" charset="0"/>
                        <a:ea typeface="微软雅黑" panose="020B0503020204020204" pitchFamily="34" charset="-122"/>
                        <a:cs typeface="Times New Roman" panose="02020603050405020304" pitchFamily="18" charset="0"/>
                      </a:rPr>
                      <m:t>&gt;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𝑚𝑖𝑛</m:t>
                    </m:r>
                    <m:d>
                      <m:d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dPr>
                      <m:e>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d>
                          <m:d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d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d>
                        <m:r>
                          <a:rPr lang="en-US" altLang="zh-CN">
                            <a:latin typeface="Times New Roman" panose="02020603050405020304" pitchFamily="18" charset="0"/>
                            <a:ea typeface="微软雅黑" panose="020B0503020204020204" pitchFamily="34" charset="-122"/>
                            <a:cs typeface="Times New Roman" panose="02020603050405020304" pitchFamily="18" charset="0"/>
                          </a:rPr>
                          <m:t>+1,</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e>
                    </m:d>
                  </m:oMath>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 安全条件</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𝑏𝑎𝑐𝑘</m:t>
                        </m:r>
                      </m:sub>
                    </m:sSub>
                    <m:d>
                      <m:d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d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d>
                    <m:r>
                      <a:rPr lang="zh-CN" altLang="zh-CN">
                        <a:latin typeface="Times New Roman" panose="02020603050405020304" pitchFamily="18" charset="0"/>
                        <a:ea typeface="微软雅黑" panose="020B0503020204020204" pitchFamily="34" charset="-122"/>
                        <a:cs typeface="Times New Roman" panose="02020603050405020304" pitchFamily="18" charset="0"/>
                      </a:rPr>
                      <m:t>≥</m:t>
                    </m:r>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m:rPr>
                            <m:nor/>
                          </m:rPr>
                          <a:rPr lang="en-US" altLang="zh-CN">
                            <a:latin typeface="Times New Roman" panose="02020603050405020304" pitchFamily="18" charset="0"/>
                            <a:ea typeface="微软雅黑" panose="020B0503020204020204" pitchFamily="34" charset="-122"/>
                            <a:cs typeface="Times New Roman" panose="02020603050405020304" pitchFamily="18" charset="0"/>
                          </a:rPr>
                          <m:t>safe</m:t>
                        </m:r>
                      </m:sub>
                    </m:sSub>
                  </m:oMath>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ct val="150000"/>
                  </a:lnSpc>
                </a:pP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当车辆</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车在当前车道行驶达不到预期速度而旁道有足够的空间时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该车就以换道概率</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𝑐h𝑎𝑛𝑔𝑒</m:t>
                        </m:r>
                      </m:sub>
                    </m:sSub>
                  </m:oMath>
                </a14:m>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进行换道</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否则仍在本车道行驶</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p:sp>
            <p:nvSpPr>
              <p:cNvPr id="2" name="矩形 1">
                <a:extLst>
                  <a:ext uri="{FF2B5EF4-FFF2-40B4-BE49-F238E27FC236}">
                    <a16:creationId xmlns:a16="http://schemas.microsoft.com/office/drawing/2014/main" id="{DCA76759-EC6A-864D-81FA-08F438B382E0}"/>
                  </a:ext>
                </a:extLst>
              </p:cNvPr>
              <p:cNvSpPr>
                <a:spLocks noRot="1" noChangeAspect="1" noMove="1" noResize="1" noEditPoints="1" noAdjustHandles="1" noChangeArrowheads="1" noChangeShapeType="1" noTextEdit="1"/>
              </p:cNvSpPr>
              <p:nvPr/>
            </p:nvSpPr>
            <p:spPr>
              <a:xfrm>
                <a:off x="444500" y="1329066"/>
                <a:ext cx="11211881" cy="4023602"/>
              </a:xfrm>
              <a:prstGeom prst="rect">
                <a:avLst/>
              </a:prstGeom>
              <a:blipFill>
                <a:blip r:embed="rId3"/>
                <a:stretch>
                  <a:fillRect l="-453" r="-453" b="-157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7A5B3A0E-1CF2-1A41-A706-D35D44DF3D2A}"/>
                  </a:ext>
                </a:extLst>
              </p:cNvPr>
              <p:cNvSpPr/>
              <p:nvPr/>
            </p:nvSpPr>
            <p:spPr>
              <a:xfrm>
                <a:off x="5705382" y="1656999"/>
                <a:ext cx="6486618" cy="2922595"/>
              </a:xfrm>
              <a:prstGeom prst="rect">
                <a:avLst/>
              </a:prstGeom>
            </p:spPr>
            <p:txBody>
              <a:bodyPr wrap="square">
                <a:spAutoFit/>
              </a:bodyPr>
              <a:lstStyle/>
              <a:p>
                <a:pPr>
                  <a:lnSpc>
                    <a:spcPct val="150000"/>
                  </a:lnSpc>
                </a:pP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d>
                      <m:d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d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e>
                    </m:d>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车辆</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在</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时刻的速度</a:t>
                </a:r>
              </a:p>
              <a:p>
                <a:pPr>
                  <a:lnSpc>
                    <a:spcPct val="150000"/>
                  </a:lnSpc>
                </a:pP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——车辆的最大速度</a:t>
                </a:r>
              </a:p>
              <a:p>
                <a:pPr>
                  <a:lnSpc>
                    <a:spcPct val="150000"/>
                  </a:lnSpc>
                </a:pP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sub>
                    </m:sSub>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时刻车辆</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与</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前车</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的车头间距</a:t>
                </a:r>
              </a:p>
              <a:p>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𝑜𝑡h𝑒𝑟</m:t>
                        </m:r>
                      </m:sub>
                    </m:sSub>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时刻</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车与旁道上前车之间的间距</a:t>
                </a:r>
              </a:p>
              <a:p>
                <a:pPr>
                  <a:lnSpc>
                    <a:spcPct val="150000"/>
                  </a:lnSpc>
                </a:pP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r>
                          <a:rPr lang="en-US" altLang="zh-CN">
                            <a:latin typeface="Times New Roman" panose="02020603050405020304" pitchFamily="18" charset="0"/>
                            <a:ea typeface="微软雅黑" panose="020B0503020204020204" pitchFamily="34" charset="-122"/>
                            <a:cs typeface="Times New Roman" panose="02020603050405020304" pitchFamily="18" charset="0"/>
                          </a:rPr>
                          <m:t>,</m:t>
                        </m:r>
                        <m:r>
                          <a:rPr lang="en-US" altLang="zh-CN">
                            <a:latin typeface="Times New Roman" panose="02020603050405020304" pitchFamily="18" charset="0"/>
                            <a:ea typeface="微软雅黑" panose="020B0503020204020204" pitchFamily="34" charset="-122"/>
                            <a:cs typeface="Times New Roman" panose="02020603050405020304" pitchFamily="18" charset="0"/>
                          </a:rPr>
                          <m:t>𝑏𝑎𝑐𝑘</m:t>
                        </m:r>
                      </m:sub>
                    </m:sSub>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𝑡</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时刻</a:t>
                </a:r>
                <a14:m>
                  <m:oMath xmlns:m="http://schemas.openxmlformats.org/officeDocument/2006/math">
                    <m:r>
                      <a:rPr lang="en-US" altLang="zh-CN">
                        <a:latin typeface="Times New Roman" panose="02020603050405020304" pitchFamily="18" charset="0"/>
                        <a:ea typeface="微软雅黑" panose="020B0503020204020204" pitchFamily="34" charset="-122"/>
                        <a:cs typeface="Times New Roman" panose="02020603050405020304" pitchFamily="18" charset="0"/>
                      </a:rPr>
                      <m:t>𝑛</m:t>
                    </m:r>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车与旁道上后车的间距</a:t>
                </a:r>
              </a:p>
              <a:p>
                <a:pPr>
                  <a:lnSpc>
                    <a:spcPct val="150000"/>
                  </a:lnSpc>
                </a:pP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𝑑</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𝑠𝑎𝑓𝑒</m:t>
                        </m:r>
                      </m:sub>
                    </m:sSub>
                  </m:oMath>
                </a14:m>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换道车辆与旁道上后车的安全距离</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一般取值为</a:t>
                </a: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𝑣</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𝑚𝑎𝑥</m:t>
                        </m:r>
                      </m:sub>
                    </m:sSub>
                  </m:oMath>
                </a14:m>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14:m>
                  <m:oMath xmlns:m="http://schemas.openxmlformats.org/officeDocument/2006/math">
                    <m:sSub>
                      <m:sSubPr>
                        <m:ctrlPr>
                          <a:rPr lang="zh-CN" altLang="zh-CN">
                            <a:latin typeface="Times New Roman" panose="02020603050405020304" pitchFamily="18" charset="0"/>
                            <a:ea typeface="微软雅黑" panose="020B0503020204020204" pitchFamily="34" charset="-122"/>
                            <a:cs typeface="Times New Roman" panose="02020603050405020304" pitchFamily="18" charset="0"/>
                          </a:rPr>
                        </m:ctrlPr>
                      </m:sSubPr>
                      <m:e>
                        <m:r>
                          <a:rPr lang="en-US" altLang="zh-CN">
                            <a:latin typeface="Times New Roman" panose="02020603050405020304" pitchFamily="18" charset="0"/>
                            <a:ea typeface="微软雅黑" panose="020B0503020204020204" pitchFamily="34" charset="-122"/>
                            <a:cs typeface="Times New Roman" panose="02020603050405020304" pitchFamily="18" charset="0"/>
                          </a:rPr>
                          <m:t>𝑝</m:t>
                        </m:r>
                      </m:e>
                      <m:sub>
                        <m:r>
                          <a:rPr lang="en-US" altLang="zh-CN">
                            <a:latin typeface="Times New Roman" panose="02020603050405020304" pitchFamily="18" charset="0"/>
                            <a:ea typeface="微软雅黑" panose="020B0503020204020204" pitchFamily="34" charset="-122"/>
                            <a:cs typeface="Times New Roman" panose="02020603050405020304" pitchFamily="18" charset="0"/>
                          </a:rPr>
                          <m:t>𝑐h𝑎𝑛𝑔𝑒</m:t>
                        </m:r>
                      </m:sub>
                    </m:sSub>
                  </m:oMath>
                </a14:m>
                <a:r>
                  <a:rPr lang="zh-CN" altLang="zh-CN" dirty="0">
                    <a:latin typeface="Times New Roman" panose="02020603050405020304" pitchFamily="18" charset="0"/>
                    <a:ea typeface="微软雅黑" panose="020B0503020204020204" pitchFamily="34" charset="-122"/>
                    <a:cs typeface="Times New Roman" panose="02020603050405020304" pitchFamily="18" charset="0"/>
                  </a:rPr>
                  <a:t>表示车辆换道概率</a:t>
                </a:r>
              </a:p>
            </p:txBody>
          </p:sp>
        </mc:Choice>
        <mc:Fallback>
          <p:sp>
            <p:nvSpPr>
              <p:cNvPr id="3" name="矩形 2">
                <a:extLst>
                  <a:ext uri="{FF2B5EF4-FFF2-40B4-BE49-F238E27FC236}">
                    <a16:creationId xmlns:a16="http://schemas.microsoft.com/office/drawing/2014/main" id="{7A5B3A0E-1CF2-1A41-A706-D35D44DF3D2A}"/>
                  </a:ext>
                </a:extLst>
              </p:cNvPr>
              <p:cNvSpPr>
                <a:spLocks noRot="1" noChangeAspect="1" noMove="1" noResize="1" noEditPoints="1" noAdjustHandles="1" noChangeArrowheads="1" noChangeShapeType="1" noTextEdit="1"/>
              </p:cNvSpPr>
              <p:nvPr/>
            </p:nvSpPr>
            <p:spPr>
              <a:xfrm>
                <a:off x="5705382" y="1656999"/>
                <a:ext cx="6486618" cy="2922595"/>
              </a:xfrm>
              <a:prstGeom prst="rect">
                <a:avLst/>
              </a:prstGeom>
              <a:blipFill>
                <a:blip r:embed="rId4"/>
                <a:stretch>
                  <a:fillRect b="-173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A3D395D-68A6-BF45-9595-22BFA9503D99}"/>
              </a:ext>
            </a:extLst>
          </p:cNvPr>
          <p:cNvPicPr>
            <a:picLocks noChangeAspect="1"/>
          </p:cNvPicPr>
          <p:nvPr/>
        </p:nvPicPr>
        <p:blipFill>
          <a:blip r:embed="rId5"/>
          <a:stretch>
            <a:fillRect/>
          </a:stretch>
        </p:blipFill>
        <p:spPr>
          <a:xfrm>
            <a:off x="2970905" y="5015232"/>
            <a:ext cx="6159069" cy="1664385"/>
          </a:xfrm>
          <a:prstGeom prst="rect">
            <a:avLst/>
          </a:prstGeom>
        </p:spPr>
      </p:pic>
    </p:spTree>
    <p:extLst>
      <p:ext uri="{BB962C8B-B14F-4D97-AF65-F5344CB8AC3E}">
        <p14:creationId xmlns:p14="http://schemas.microsoft.com/office/powerpoint/2010/main" val="215116546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500"/>
                                  </p:stCondLst>
                                  <p:iterate type="lt">
                                    <p:tmPct val="10000"/>
                                  </p:iterate>
                                  <p:childTnLst>
                                    <p:set>
                                      <p:cBhvr>
                                        <p:cTn id="6" dur="1" fill="hold">
                                          <p:stCondLst>
                                            <p:cond delay="0"/>
                                          </p:stCondLst>
                                        </p:cTn>
                                        <p:tgtEl>
                                          <p:spTgt spid="53"/>
                                        </p:tgtEl>
                                        <p:attrNameLst>
                                          <p:attrName>style.visibility</p:attrName>
                                        </p:attrNameLst>
                                      </p:cBhvr>
                                      <p:to>
                                        <p:strVal val="visible"/>
                                      </p:to>
                                    </p:set>
                                    <p:anim calcmode="lin" valueType="num">
                                      <p:cBhvr>
                                        <p:cTn id="7"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3"/>
                                        </p:tgtEl>
                                        <p:attrNameLst>
                                          <p:attrName>ppt_y</p:attrName>
                                        </p:attrNameLst>
                                      </p:cBhvr>
                                      <p:tavLst>
                                        <p:tav tm="0">
                                          <p:val>
                                            <p:strVal val="#ppt_y"/>
                                          </p:val>
                                        </p:tav>
                                        <p:tav tm="100000">
                                          <p:val>
                                            <p:strVal val="#ppt_y"/>
                                          </p:val>
                                        </p:tav>
                                      </p:tavLst>
                                    </p:anim>
                                    <p:anim calcmode="lin" valueType="num">
                                      <p:cBhvr>
                                        <p:cTn id="9"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3"/>
                                        </p:tgtEl>
                                      </p:cBhvr>
                                    </p:animEffect>
                                  </p:childTnLst>
                                </p:cTn>
                              </p:par>
                              <p:par>
                                <p:cTn id="12" presetID="2" presetClass="entr" presetSubtype="9" fill="hold" grpId="0" nodeType="withEffect">
                                  <p:stCondLst>
                                    <p:cond delay="0"/>
                                  </p:stCondLst>
                                  <p:childTnLst>
                                    <p:set>
                                      <p:cBhvr>
                                        <p:cTn id="13" dur="1" fill="hold">
                                          <p:stCondLst>
                                            <p:cond delay="0"/>
                                          </p:stCondLst>
                                        </p:cTn>
                                        <p:tgtEl>
                                          <p:spTgt spid="54"/>
                                        </p:tgtEl>
                                        <p:attrNameLst>
                                          <p:attrName>style.visibility</p:attrName>
                                        </p:attrNameLst>
                                      </p:cBhvr>
                                      <p:to>
                                        <p:strVal val="visible"/>
                                      </p:to>
                                    </p:set>
                                    <p:anim calcmode="lin" valueType="num">
                                      <p:cBhvr additive="base">
                                        <p:cTn id="14" dur="500" fill="hold"/>
                                        <p:tgtEl>
                                          <p:spTgt spid="54"/>
                                        </p:tgtEl>
                                        <p:attrNameLst>
                                          <p:attrName>ppt_x</p:attrName>
                                        </p:attrNameLst>
                                      </p:cBhvr>
                                      <p:tavLst>
                                        <p:tav tm="0">
                                          <p:val>
                                            <p:strVal val="0-#ppt_w/2"/>
                                          </p:val>
                                        </p:tav>
                                        <p:tav tm="100000">
                                          <p:val>
                                            <p:strVal val="#ppt_x"/>
                                          </p:val>
                                        </p:tav>
                                      </p:tavLst>
                                    </p:anim>
                                    <p:anim calcmode="lin" valueType="num">
                                      <p:cBhvr additive="base">
                                        <p:cTn id="15" dur="500" fill="hold"/>
                                        <p:tgtEl>
                                          <p:spTgt spid="54"/>
                                        </p:tgtEl>
                                        <p:attrNameLst>
                                          <p:attrName>ppt_y</p:attrName>
                                        </p:attrNameLst>
                                      </p:cBhvr>
                                      <p:tavLst>
                                        <p:tav tm="0">
                                          <p:val>
                                            <p:strVal val="0-#ppt_h/2"/>
                                          </p:val>
                                        </p:tav>
                                        <p:tav tm="100000">
                                          <p:val>
                                            <p:strVal val="#ppt_y"/>
                                          </p:val>
                                        </p:tav>
                                      </p:tavLst>
                                    </p:anim>
                                  </p:childTnLst>
                                </p:cTn>
                              </p:par>
                            </p:childTnLst>
                          </p:cTn>
                        </p:par>
                        <p:par>
                          <p:cTn id="16" fill="hold">
                            <p:stCondLst>
                              <p:cond delay="140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animBg="1"/>
      <p:bldP spid="2"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7CAC44C-9ABD-46A2-8E88-645DEC627BD9"/>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蓝色扁平化报告"/>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3294</TotalTime>
  <Words>3218</Words>
  <Application>Microsoft Macintosh PowerPoint</Application>
  <PresentationFormat>宽屏</PresentationFormat>
  <Paragraphs>321</Paragraphs>
  <Slides>35</Slides>
  <Notes>35</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宋体</vt:lpstr>
      <vt:lpstr>Microsoft YaHei</vt:lpstr>
      <vt:lpstr>Microsoft YaHei</vt:lpstr>
      <vt:lpstr>HEITI SC MEDIUM</vt:lpstr>
      <vt:lpstr>Arial</vt:lpstr>
      <vt:lpstr>Calibri</vt:lpstr>
      <vt:lpstr>Calibri Light</vt:lpstr>
      <vt:lpstr>Impact</vt:lpstr>
      <vt:lpstr>Open Sans</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圆点</dc:title>
  <dc:creator>第一PPT</dc:creator>
  <cp:keywords>www.1ppt.com</cp:keywords>
  <dc:description>www.1ppt.com</dc:description>
  <cp:lastModifiedBy>Microsoft Office User</cp:lastModifiedBy>
  <cp:revision>477</cp:revision>
  <dcterms:created xsi:type="dcterms:W3CDTF">2016-06-30T07:01:47Z</dcterms:created>
  <dcterms:modified xsi:type="dcterms:W3CDTF">2021-06-30T02:44:35Z</dcterms:modified>
</cp:coreProperties>
</file>